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4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2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3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2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2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7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7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9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7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10424-034C-4201-AAB7-73373317B001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45F2-4930-4459-A959-77574A674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6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4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2875" y="3735493"/>
            <a:ext cx="4134778" cy="1311735"/>
          </a:xfrm>
          <a:custGeom>
            <a:avLst/>
            <a:gdLst/>
            <a:ahLst/>
            <a:cxnLst/>
            <a:rect l="l" t="t" r="r" b="b"/>
            <a:pathLst>
              <a:path w="3416935" h="2045334">
                <a:moveTo>
                  <a:pt x="0" y="0"/>
                </a:moveTo>
                <a:lnTo>
                  <a:pt x="3416807" y="0"/>
                </a:lnTo>
                <a:lnTo>
                  <a:pt x="3416807" y="2045208"/>
                </a:lnTo>
                <a:lnTo>
                  <a:pt x="0" y="2045208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13754" y="1015505"/>
            <a:ext cx="6118028" cy="1389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zero, as shown in Fig. 36.1 (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) and so on. If we plot the values of resultant flux against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between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limits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0º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360º,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curve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similar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36.2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obtained.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why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  alternating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looked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upon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composed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revolving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fluxes,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half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  revolving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synchronously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opposite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directions.</a:t>
            </a:r>
            <a:endParaRPr sz="1000">
              <a:latin typeface="Times New Roman"/>
              <a:cs typeface="Times New Roman"/>
            </a:endParaRPr>
          </a:p>
          <a:p>
            <a:pPr marL="12700" marR="5715" indent="228600" algn="just">
              <a:lnSpc>
                <a:spcPct val="93000"/>
              </a:lnSpc>
              <a:spcBef>
                <a:spcPts val="27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noted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if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respect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forward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rotating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one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rotates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same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rotor)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respect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backward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*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ts val="1055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 of the two component fluxes, while revolving round the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stator,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cuts the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induces</a:t>
            </a:r>
            <a:r>
              <a:rPr sz="1000" spc="2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endParaRPr sz="10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180"/>
              </a:lnSpc>
              <a:spcBef>
                <a:spcPts val="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e.m.f. and this produces its own torque.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Obviously,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two torques (called forward and backward  torques)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oppositely-directed,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net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torques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equal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their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difference</a:t>
            </a:r>
            <a:r>
              <a:rPr sz="1000" spc="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165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 in Fig.</a:t>
            </a:r>
            <a:r>
              <a:rPr sz="1000" spc="-1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36.3.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14032" y="2175663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g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0381" y="2125817"/>
            <a:ext cx="252266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Now,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power developed by a rotor is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r>
              <a:rPr sz="1000" i="1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0267" y="2173711"/>
            <a:ext cx="305823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1147" y="2125832"/>
            <a:ext cx="31735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 </a:t>
            </a:r>
            <a:r>
              <a:rPr sz="10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56610" y="2180594"/>
            <a:ext cx="914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3851" y="2075013"/>
            <a:ext cx="27816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u="sng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00" u="sng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u="sng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u="sng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2678" y="2082812"/>
            <a:ext cx="6931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500" i="1" u="sng" baseline="5555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42678" y="2143403"/>
            <a:ext cx="514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42678" y="2196193"/>
            <a:ext cx="514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90380" y="2366254"/>
            <a:ext cx="278238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If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N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 the rotor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r.p.s.,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then torque is given</a:t>
            </a:r>
            <a:r>
              <a:rPr sz="1000" spc="-1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04533" y="2414147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g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19702" y="2366254"/>
            <a:ext cx="36115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	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13420" y="2412193"/>
            <a:ext cx="305823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93423" y="2312838"/>
            <a:ext cx="14215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u="sng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00" u="sng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38514" y="2363658"/>
            <a:ext cx="699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850873" y="2364315"/>
            <a:ext cx="31735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 </a:t>
            </a:r>
            <a:r>
              <a:rPr sz="10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04183" y="2313495"/>
            <a:ext cx="1675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u="sng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u="sng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65991" y="2322608"/>
            <a:ext cx="114338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52780" algn="l"/>
              </a:tabLst>
            </a:pPr>
            <a:r>
              <a:rPr sz="1000" u="sng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u="sng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u="sng" dirty="0">
                <a:solidFill>
                  <a:srgbClr val="231F20"/>
                </a:solidFill>
                <a:latin typeface="Times New Roman"/>
                <a:cs typeface="Times New Roman"/>
              </a:rPr>
              <a:t>1     </a:t>
            </a:r>
            <a:r>
              <a:rPr sz="1000" u="sng" spc="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500" i="1" u="sng" baseline="5555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12405" y="2381885"/>
            <a:ext cx="514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77107" y="2420965"/>
            <a:ext cx="7407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8640" algn="l"/>
              </a:tabLst>
            </a:pPr>
            <a:r>
              <a:rPr sz="1500" spc="-37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	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12405" y="2434676"/>
            <a:ext cx="514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258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90380" y="2618420"/>
            <a:ext cx="3534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No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w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43584" y="2618420"/>
            <a:ext cx="95666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N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(1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35699" y="2618420"/>
            <a:ext cx="64545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g </a:t>
            </a:r>
            <a:r>
              <a:rPr sz="1050" i="1" spc="28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65991" y="2579052"/>
            <a:ext cx="40725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u="sng" spc="5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950" u="sng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u="sng" spc="15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950" u="sng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86047" y="2565368"/>
            <a:ext cx="31504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2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145853" y="2565368"/>
            <a:ext cx="31504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2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85990" y="2674767"/>
            <a:ext cx="8990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90168" y="2589290"/>
            <a:ext cx="122022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  <a:tab pos="951230" algn="l"/>
              </a:tabLst>
            </a:pPr>
            <a:r>
              <a:rPr sz="1425" spc="7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425" spc="60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22" baseline="-20467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1425" spc="165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spc="22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k</a:t>
            </a:r>
            <a:r>
              <a:rPr sz="1425" i="1" spc="172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7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425" spc="60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77030" y="2675168"/>
            <a:ext cx="739204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48640" algn="l"/>
              </a:tabLst>
            </a:pPr>
            <a:r>
              <a:rPr sz="95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95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7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90380" y="2778712"/>
            <a:ext cx="337943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Hence,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forward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backward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given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32518" y="2966370"/>
            <a:ext cx="33502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50" i="1" spc="12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41095" y="2921414"/>
            <a:ext cx="31735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2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56751" y="2946824"/>
            <a:ext cx="54940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6240" algn="l"/>
              </a:tabLst>
            </a:pPr>
            <a:r>
              <a:rPr sz="1500" i="1" spc="7" baseline="-19444" dirty="0">
                <a:solidFill>
                  <a:srgbClr val="231F20"/>
                </a:solidFill>
                <a:latin typeface="Times New Roman"/>
                <a:cs typeface="Times New Roman"/>
              </a:rPr>
              <a:t>K </a:t>
            </a:r>
            <a:r>
              <a:rPr sz="1500" i="1" spc="-104" baseline="-1944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700" u="sng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81288" y="3032824"/>
            <a:ext cx="9144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47181" y="2966370"/>
            <a:ext cx="733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  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23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93830" y="2915637"/>
            <a:ext cx="31504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2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65873" y="2939195"/>
            <a:ext cx="846012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97535" algn="l"/>
              </a:tabLst>
            </a:pPr>
            <a:r>
              <a:rPr sz="1425" spc="22" baseline="-20467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425" spc="22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i="1" spc="30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K</a:t>
            </a:r>
            <a:r>
              <a:rPr sz="1425" i="1" spc="352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7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.   </a:t>
            </a:r>
            <a:r>
              <a:rPr sz="1425" spc="52" baseline="-2046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2	2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49523" y="3025035"/>
            <a:ext cx="454126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(2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67743" y="3163806"/>
            <a:ext cx="31735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12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32519" y="3220490"/>
            <a:ext cx="153911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</a:t>
            </a:r>
            <a:r>
              <a:rPr sz="1050" i="1" spc="5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 </a:t>
            </a:r>
            <a:r>
              <a:rPr sz="1000" spc="2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50" u="sng" spc="-7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2	2</a:t>
            </a:r>
            <a:r>
              <a:rPr sz="1050" u="sng" spc="120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synch.watt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35703" y="3169783"/>
            <a:ext cx="31888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-89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07937" y="3275216"/>
            <a:ext cx="26410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16735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	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(2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47117" y="3220490"/>
            <a:ext cx="214461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63625" algn="l"/>
              </a:tabLst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  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950" spc="20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50" u="sng" spc="-7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2	2 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synch.</a:t>
            </a:r>
            <a:r>
              <a:rPr sz="1000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watt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90381" y="3220490"/>
            <a:ext cx="779929" cy="39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Total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62025" y="3376873"/>
            <a:ext cx="80759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90381" y="3474611"/>
            <a:ext cx="583909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36.3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shows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both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slips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between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zero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+2.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standstill,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13755" y="3572350"/>
            <a:ext cx="61164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i="1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(2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1.</a:t>
            </a:r>
            <a:r>
              <a:rPr sz="1000" spc="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Hence,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50" i="1" spc="-11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numerically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equal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but,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oppositely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directed,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produce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72875" y="3735493"/>
            <a:ext cx="4134778" cy="10079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86995">
              <a:lnSpc>
                <a:spcPct val="100000"/>
              </a:lnSpc>
              <a:tabLst>
                <a:tab pos="3243580" algn="l"/>
              </a:tabLst>
            </a:pPr>
            <a:r>
              <a:rPr sz="1000" u="sng" dirty="0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13755" y="3670089"/>
            <a:ext cx="1825726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 resultant torque. That ex-  plains why there is no </a:t>
            </a:r>
            <a:r>
              <a:rPr sz="10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start-  </a:t>
            </a:r>
            <a:r>
              <a:rPr sz="10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ing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 in a single-phase  induction</a:t>
            </a:r>
            <a:r>
              <a:rPr sz="10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However,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if the rotor is  started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somehow,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say,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the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clockwise</a:t>
            </a:r>
            <a:r>
              <a:rPr sz="10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direction,</a:t>
            </a:r>
            <a:r>
              <a:rPr sz="10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clock-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wise torque starts increasing 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and,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at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the same time,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anticlockwise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starts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de-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creasing. Hence, there is a  certain amount of net torque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the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clockwise </a:t>
            </a:r>
            <a:r>
              <a:rPr sz="1000" spc="35" dirty="0">
                <a:solidFill>
                  <a:srgbClr val="231F20"/>
                </a:solidFill>
                <a:latin typeface="Times New Roman"/>
                <a:cs typeface="Times New Roman"/>
              </a:rPr>
              <a:t>direction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accelerates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to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full</a:t>
            </a:r>
            <a:r>
              <a:rPr sz="10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513754" y="5210777"/>
            <a:ext cx="6061166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900" b="1" dirty="0">
                <a:solidFill>
                  <a:srgbClr val="EC008C"/>
                </a:solidFill>
                <a:latin typeface="Times New Roman"/>
                <a:cs typeface="Times New Roman"/>
              </a:rPr>
              <a:t>*	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 may be proved thus : If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N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is the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of the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then its slip with respect to forward rotating flux</a:t>
            </a:r>
            <a:r>
              <a:rPr sz="900" spc="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944983" y="5403322"/>
            <a:ext cx="457968" cy="0"/>
          </a:xfrm>
          <a:custGeom>
            <a:avLst/>
            <a:gdLst/>
            <a:ahLst/>
            <a:cxnLst/>
            <a:rect l="l" t="t" r="r" b="b"/>
            <a:pathLst>
              <a:path w="378460">
                <a:moveTo>
                  <a:pt x="0" y="0"/>
                </a:moveTo>
                <a:lnTo>
                  <a:pt x="37795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4084523" y="5398572"/>
            <a:ext cx="137083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88645" algn="l"/>
                <a:tab pos="1000125" algn="l"/>
              </a:tabLst>
            </a:pPr>
            <a:r>
              <a:rPr sz="9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50" baseline="-19841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68250" y="5349541"/>
            <a:ext cx="2328262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s 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   </a:t>
            </a:r>
            <a:r>
              <a:rPr sz="1350" i="1" spc="44" baseline="40123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44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350" spc="7" baseline="40123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350" spc="7" baseline="40123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350" i="1" spc="7" baseline="40123" dirty="0">
                <a:solidFill>
                  <a:srgbClr val="231F20"/>
                </a:solidFill>
                <a:latin typeface="Times New Roman"/>
                <a:cs typeface="Times New Roman"/>
              </a:rPr>
              <a:t>N  </a:t>
            </a:r>
            <a:r>
              <a:rPr sz="900" spc="5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 1 </a:t>
            </a:r>
            <a:r>
              <a:rPr sz="900" spc="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350" i="1" u="sng" spc="7" baseline="27777" dirty="0">
                <a:solidFill>
                  <a:srgbClr val="231F20"/>
                </a:solidFill>
                <a:latin typeface="Times New Roman"/>
                <a:cs typeface="Times New Roman"/>
              </a:rPr>
              <a:t>N    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or    </a:t>
            </a:r>
            <a:r>
              <a:rPr sz="1350" i="1" u="sng" spc="7" baseline="27777" dirty="0">
                <a:solidFill>
                  <a:srgbClr val="231F20"/>
                </a:solidFill>
                <a:latin typeface="Times New Roman"/>
                <a:cs typeface="Times New Roman"/>
              </a:rPr>
              <a:t>N   </a:t>
            </a:r>
            <a:r>
              <a:rPr sz="900" spc="5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 1 </a:t>
            </a:r>
            <a:r>
              <a:rPr sz="900" spc="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90381" y="5496174"/>
            <a:ext cx="5839097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Keeping in mind the fact that the backward rotating flux rotates opposite to the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rotor slip with  respect to this flux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575535" y="5766910"/>
            <a:ext cx="79146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i="1" spc="1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944983" y="5776683"/>
            <a:ext cx="642385" cy="0"/>
          </a:xfrm>
          <a:custGeom>
            <a:avLst/>
            <a:gdLst/>
            <a:ahLst/>
            <a:cxnLst/>
            <a:rect l="l" t="t" r="r" b="b"/>
            <a:pathLst>
              <a:path w="530860">
                <a:moveTo>
                  <a:pt x="0" y="0"/>
                </a:moveTo>
                <a:lnTo>
                  <a:pt x="53035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4176774" y="5776284"/>
            <a:ext cx="968957" cy="13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67385" algn="l"/>
              </a:tabLst>
            </a:pPr>
            <a:r>
              <a:rPr sz="850" i="1" spc="100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850" i="1" spc="100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7" baseline="-1984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50" baseline="-19841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520255" y="5721366"/>
            <a:ext cx="2919933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s  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   </a:t>
            </a:r>
            <a:r>
              <a:rPr sz="1275" i="1" spc="67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67" baseline="27777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275" spc="30" baseline="392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275" spc="30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75" spc="-7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275" spc="-7" baseline="392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275" spc="-7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75" i="1" spc="37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N </a:t>
            </a:r>
            <a:r>
              <a:rPr sz="1275" spc="15" baseline="39215" dirty="0">
                <a:solidFill>
                  <a:srgbClr val="231F20"/>
                </a:solidFill>
                <a:latin typeface="Times New Roman"/>
                <a:cs typeface="Times New Roman"/>
              </a:rPr>
              <a:t>) 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1275" i="1" u="sng" spc="37" baseline="29411" dirty="0">
                <a:solidFill>
                  <a:srgbClr val="231F20"/>
                </a:solidFill>
                <a:latin typeface="Times New Roman"/>
                <a:cs typeface="Times New Roman"/>
              </a:rPr>
              <a:t>N  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spc="-40" dirty="0">
                <a:solidFill>
                  <a:srgbClr val="231F20"/>
                </a:solidFill>
                <a:latin typeface="Times New Roman"/>
                <a:cs typeface="Times New Roman"/>
              </a:rPr>
              <a:t>(1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850" spc="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85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231F20"/>
                </a:solidFill>
                <a:latin typeface="Times New Roman"/>
                <a:cs typeface="Times New Roman"/>
              </a:rPr>
              <a:t>(2 </a:t>
            </a:r>
            <a:r>
              <a:rPr sz="850" spc="2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850" spc="1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5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850" spc="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215953" y="4978346"/>
            <a:ext cx="915168" cy="0"/>
          </a:xfrm>
          <a:custGeom>
            <a:avLst/>
            <a:gdLst/>
            <a:ahLst/>
            <a:cxnLst/>
            <a:rect l="l" t="t" r="r" b="b"/>
            <a:pathLst>
              <a:path w="756285">
                <a:moveTo>
                  <a:pt x="0" y="0"/>
                </a:moveTo>
                <a:lnTo>
                  <a:pt x="755916" y="0"/>
                </a:lnTo>
              </a:path>
            </a:pathLst>
          </a:custGeom>
          <a:ln w="6451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148732" y="4956957"/>
            <a:ext cx="73767" cy="43168"/>
          </a:xfrm>
          <a:custGeom>
            <a:avLst/>
            <a:gdLst/>
            <a:ahLst/>
            <a:cxnLst/>
            <a:rect l="l" t="t" r="r" b="b"/>
            <a:pathLst>
              <a:path w="60960" h="67309">
                <a:moveTo>
                  <a:pt x="60820" y="0"/>
                </a:moveTo>
                <a:lnTo>
                  <a:pt x="0" y="33413"/>
                </a:lnTo>
                <a:lnTo>
                  <a:pt x="60820" y="66814"/>
                </a:lnTo>
                <a:lnTo>
                  <a:pt x="6082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59675" y="4978223"/>
            <a:ext cx="650069" cy="0"/>
          </a:xfrm>
          <a:custGeom>
            <a:avLst/>
            <a:gdLst/>
            <a:ahLst/>
            <a:cxnLst/>
            <a:rect l="l" t="t" r="r" b="b"/>
            <a:pathLst>
              <a:path w="537210">
                <a:moveTo>
                  <a:pt x="0" y="0"/>
                </a:moveTo>
                <a:lnTo>
                  <a:pt x="537019" y="0"/>
                </a:lnTo>
              </a:path>
            </a:pathLst>
          </a:custGeom>
          <a:ln w="6426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703136" y="4956778"/>
            <a:ext cx="73767" cy="43168"/>
          </a:xfrm>
          <a:custGeom>
            <a:avLst/>
            <a:gdLst/>
            <a:ahLst/>
            <a:cxnLst/>
            <a:rect l="l" t="t" r="r" b="b"/>
            <a:pathLst>
              <a:path w="60960" h="67309">
                <a:moveTo>
                  <a:pt x="0" y="0"/>
                </a:moveTo>
                <a:lnTo>
                  <a:pt x="12" y="66814"/>
                </a:lnTo>
                <a:lnTo>
                  <a:pt x="60820" y="33388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686868" y="3795272"/>
            <a:ext cx="3766367" cy="1212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5312741" y="5056675"/>
            <a:ext cx="525588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36.3</a:t>
            </a:r>
            <a:endParaRPr sz="8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529123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735670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942215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148763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355309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61856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768403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974951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181498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388044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94590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801137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007684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214232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420778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627325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833872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040419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246966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449823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652683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5855540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058400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261258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464115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666975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869832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072692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275551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478408" y="5194161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468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45581" y="2883129"/>
            <a:ext cx="2397418" cy="1266123"/>
          </a:xfrm>
          <a:custGeom>
            <a:avLst/>
            <a:gdLst/>
            <a:ahLst/>
            <a:cxnLst/>
            <a:rect l="l" t="t" r="r" b="b"/>
            <a:pathLst>
              <a:path w="1981200" h="1974214">
                <a:moveTo>
                  <a:pt x="0" y="0"/>
                </a:moveTo>
                <a:lnTo>
                  <a:pt x="1981073" y="0"/>
                </a:lnTo>
                <a:lnTo>
                  <a:pt x="1981073" y="1974088"/>
                </a:lnTo>
                <a:lnTo>
                  <a:pt x="0" y="1974088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6499" y="4481972"/>
            <a:ext cx="6088828" cy="1307255"/>
          </a:xfrm>
          <a:custGeom>
            <a:avLst/>
            <a:gdLst/>
            <a:ahLst/>
            <a:cxnLst/>
            <a:rect l="l" t="t" r="r" b="b"/>
            <a:pathLst>
              <a:path w="5031740" h="2038350">
                <a:moveTo>
                  <a:pt x="0" y="0"/>
                </a:moveTo>
                <a:lnTo>
                  <a:pt x="5031613" y="0"/>
                </a:lnTo>
                <a:lnTo>
                  <a:pt x="5031613" y="2038223"/>
                </a:lnTo>
                <a:lnTo>
                  <a:pt x="0" y="203822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16705" y="1417048"/>
            <a:ext cx="2699401" cy="1022999"/>
          </a:xfrm>
          <a:custGeom>
            <a:avLst/>
            <a:gdLst/>
            <a:ahLst/>
            <a:cxnLst/>
            <a:rect l="l" t="t" r="r" b="b"/>
            <a:pathLst>
              <a:path w="2230754" h="1595120">
                <a:moveTo>
                  <a:pt x="0" y="0"/>
                </a:moveTo>
                <a:lnTo>
                  <a:pt x="2230628" y="0"/>
                </a:lnTo>
                <a:lnTo>
                  <a:pt x="2230628" y="1594993"/>
                </a:lnTo>
                <a:lnTo>
                  <a:pt x="0" y="159499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13755" y="1015179"/>
            <a:ext cx="6115722" cy="5411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74345" algn="l"/>
              </a:tabLst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36.4.	</a:t>
            </a:r>
            <a:r>
              <a:rPr sz="1100" b="1" spc="20" dirty="0">
                <a:solidFill>
                  <a:srgbClr val="ED1C24"/>
                </a:solidFill>
                <a:latin typeface="Arial"/>
                <a:cs typeface="Arial"/>
              </a:rPr>
              <a:t>Making </a:t>
            </a:r>
            <a:r>
              <a:rPr sz="1100" b="1" spc="-10" dirty="0">
                <a:solidFill>
                  <a:srgbClr val="ED1C24"/>
                </a:solidFill>
                <a:latin typeface="Arial"/>
                <a:cs typeface="Arial"/>
              </a:rPr>
              <a:t>Single- </a:t>
            </a: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phase Induction 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Motor</a:t>
            </a:r>
            <a:r>
              <a:rPr sz="1100" b="1" spc="-15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ED1C24"/>
                </a:solidFill>
                <a:latin typeface="Arial"/>
                <a:cs typeface="Arial"/>
              </a:rPr>
              <a:t>Self-starting</a:t>
            </a:r>
            <a:endParaRPr sz="1100">
              <a:latin typeface="Arial"/>
              <a:cs typeface="Arial"/>
            </a:endParaRPr>
          </a:p>
          <a:p>
            <a:pPr marL="12700" marR="5080" indent="228600">
              <a:lnSpc>
                <a:spcPct val="100000"/>
              </a:lnSpc>
              <a:spcBef>
                <a:spcPts val="530"/>
              </a:spcBef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discussed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above,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induction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self-starting.</a:t>
            </a:r>
            <a:r>
              <a:rPr sz="1000" spc="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overcome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drawback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make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self-starting,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temporarily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converted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into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two-phase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during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3755" y="1361500"/>
            <a:ext cx="3328723" cy="17440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period. For this purpose, the stator of a single-phase  motor is provided with an extra winding, known as  </a:t>
            </a:r>
            <a:r>
              <a:rPr sz="10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starting</a:t>
            </a:r>
            <a:r>
              <a:rPr sz="1000" b="1" i="1" spc="-4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auxiliary)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winding,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addition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b="1" i="1" spc="-35" dirty="0">
                <a:solidFill>
                  <a:srgbClr val="EC008C"/>
                </a:solidFill>
                <a:latin typeface="Times New Roman"/>
                <a:cs typeface="Times New Roman"/>
              </a:rPr>
              <a:t>main 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or </a:t>
            </a:r>
            <a:r>
              <a:rPr sz="10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running </a:t>
            </a:r>
            <a:r>
              <a:rPr sz="10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winding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two windings are spaced 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90º electrically apart and are connected in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parallel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across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36.4.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190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so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arranged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phase-difference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between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currents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windings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very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large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(ideal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being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90º).</a:t>
            </a:r>
            <a:r>
              <a:rPr sz="1000" spc="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Hence,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behaves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like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two-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phase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These two currents produce a revolving  flux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hence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make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self-starting.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There are many methods by which the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necessary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3755" y="2565642"/>
            <a:ext cx="6116491" cy="474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phase-difference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between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created.</a:t>
            </a:r>
            <a:endParaRPr sz="1000">
              <a:latin typeface="Times New Roman"/>
              <a:cs typeface="Times New Roman"/>
            </a:endParaRPr>
          </a:p>
          <a:p>
            <a:pPr marL="12700" marR="5080" indent="249554">
              <a:lnSpc>
                <a:spcPts val="1130"/>
              </a:lnSpc>
              <a:spcBef>
                <a:spcPts val="310"/>
              </a:spcBef>
            </a:pP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r>
              <a:rPr sz="1000" b="1" spc="17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split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-phase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machine,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36.5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),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low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resistance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but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  reactance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whereas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resistance,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but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low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reactance.</a:t>
            </a:r>
            <a:r>
              <a:rPr sz="1000" spc="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resistance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13755" y="2872541"/>
            <a:ext cx="3689873" cy="18897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255" algn="just">
              <a:lnSpc>
                <a:spcPts val="1100"/>
              </a:lnSpc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increased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either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connecting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high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resistance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choosing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high-resistance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fine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copper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wire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purposes.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91600"/>
              </a:lnSpc>
              <a:spcBef>
                <a:spcPts val="175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Hence,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36.5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spc="-89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drawn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starting winding lags behind the applied voltage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  small angle whereas current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taken by the main winding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lags behind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a very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large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angle. Phase angle between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made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large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possible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because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split-phase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proportional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centrifugul  switch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  is located inside the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Its function is to automatically  disconnect the starting winding from the supply when the  motor has reached 70 to 80 per cent of its full-load</a:t>
            </a:r>
            <a:r>
              <a:rPr sz="1000" spc="-1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speed.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the case of split-phase motors that are </a:t>
            </a:r>
            <a:r>
              <a:rPr sz="1000" spc="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hermetically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3755" y="4154872"/>
            <a:ext cx="6116491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sealed in refrigeration units, instead of internally-mounted centrifugal switch, an electromagnetic  type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relay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used.</a:t>
            </a:r>
            <a:r>
              <a:rPr sz="1000" spc="2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36.6,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relay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coil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  and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pair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contacts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normally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open,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included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39343" y="2466600"/>
            <a:ext cx="525588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36.4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132886" y="1489149"/>
            <a:ext cx="2366915" cy="871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25203" y="4492878"/>
            <a:ext cx="2152919" cy="12737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6465" y="4895439"/>
            <a:ext cx="1694476" cy="7076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71471" y="5015315"/>
            <a:ext cx="1277086" cy="407"/>
          </a:xfrm>
          <a:custGeom>
            <a:avLst/>
            <a:gdLst/>
            <a:ahLst/>
            <a:cxnLst/>
            <a:rect l="l" t="t" r="r" b="b"/>
            <a:pathLst>
              <a:path w="1055370" h="634">
                <a:moveTo>
                  <a:pt x="0" y="106"/>
                </a:moveTo>
                <a:lnTo>
                  <a:pt x="1055143" y="0"/>
                </a:lnTo>
              </a:path>
            </a:pathLst>
          </a:custGeom>
          <a:ln w="74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71943" y="5015384"/>
            <a:ext cx="351929" cy="484214"/>
          </a:xfrm>
          <a:custGeom>
            <a:avLst/>
            <a:gdLst/>
            <a:ahLst/>
            <a:cxnLst/>
            <a:rect l="l" t="t" r="r" b="b"/>
            <a:pathLst>
              <a:path w="290829" h="755015">
                <a:moveTo>
                  <a:pt x="0" y="0"/>
                </a:moveTo>
                <a:lnTo>
                  <a:pt x="290640" y="754563"/>
                </a:lnTo>
              </a:path>
            </a:pathLst>
          </a:custGeom>
          <a:ln w="734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671944" y="5015384"/>
            <a:ext cx="801445" cy="120544"/>
          </a:xfrm>
          <a:custGeom>
            <a:avLst/>
            <a:gdLst/>
            <a:ahLst/>
            <a:cxnLst/>
            <a:rect l="l" t="t" r="r" b="b"/>
            <a:pathLst>
              <a:path w="662304" h="187959">
                <a:moveTo>
                  <a:pt x="0" y="0"/>
                </a:moveTo>
                <a:lnTo>
                  <a:pt x="661847" y="187518"/>
                </a:lnTo>
              </a:path>
            </a:pathLst>
          </a:custGeom>
          <a:ln w="744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671943" y="5015384"/>
            <a:ext cx="1089596" cy="587246"/>
          </a:xfrm>
          <a:custGeom>
            <a:avLst/>
            <a:gdLst/>
            <a:ahLst/>
            <a:cxnLst/>
            <a:rect l="l" t="t" r="r" b="b"/>
            <a:pathLst>
              <a:path w="900429" h="915670">
                <a:moveTo>
                  <a:pt x="0" y="0"/>
                </a:moveTo>
                <a:lnTo>
                  <a:pt x="900021" y="915088"/>
                </a:lnTo>
              </a:path>
            </a:pathLst>
          </a:custGeom>
          <a:ln w="739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31935" y="5511731"/>
            <a:ext cx="48409" cy="43575"/>
          </a:xfrm>
          <a:custGeom>
            <a:avLst/>
            <a:gdLst/>
            <a:ahLst/>
            <a:cxnLst/>
            <a:rect l="l" t="t" r="r" b="b"/>
            <a:pathLst>
              <a:path w="40004" h="67945">
                <a:moveTo>
                  <a:pt x="39916" y="0"/>
                </a:moveTo>
                <a:lnTo>
                  <a:pt x="14770" y="0"/>
                </a:lnTo>
                <a:lnTo>
                  <a:pt x="14770" y="1663"/>
                </a:lnTo>
                <a:lnTo>
                  <a:pt x="21907" y="2489"/>
                </a:lnTo>
                <a:lnTo>
                  <a:pt x="21907" y="7975"/>
                </a:lnTo>
                <a:lnTo>
                  <a:pt x="21399" y="10464"/>
                </a:lnTo>
                <a:lnTo>
                  <a:pt x="20789" y="12534"/>
                </a:lnTo>
                <a:lnTo>
                  <a:pt x="8267" y="58292"/>
                </a:lnTo>
                <a:lnTo>
                  <a:pt x="6540" y="64719"/>
                </a:lnTo>
                <a:lnTo>
                  <a:pt x="5003" y="65036"/>
                </a:lnTo>
                <a:lnTo>
                  <a:pt x="0" y="65963"/>
                </a:lnTo>
                <a:lnTo>
                  <a:pt x="0" y="67614"/>
                </a:lnTo>
                <a:lnTo>
                  <a:pt x="24866" y="67614"/>
                </a:lnTo>
                <a:lnTo>
                  <a:pt x="24866" y="65963"/>
                </a:lnTo>
                <a:lnTo>
                  <a:pt x="17932" y="65138"/>
                </a:lnTo>
                <a:lnTo>
                  <a:pt x="17932" y="59334"/>
                </a:lnTo>
                <a:lnTo>
                  <a:pt x="18440" y="57264"/>
                </a:lnTo>
                <a:lnTo>
                  <a:pt x="19062" y="55194"/>
                </a:lnTo>
                <a:lnTo>
                  <a:pt x="31572" y="9321"/>
                </a:lnTo>
                <a:lnTo>
                  <a:pt x="33312" y="2793"/>
                </a:lnTo>
                <a:lnTo>
                  <a:pt x="34937" y="2590"/>
                </a:lnTo>
                <a:lnTo>
                  <a:pt x="39848" y="1663"/>
                </a:lnTo>
                <a:lnTo>
                  <a:pt x="3991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75088" y="5553049"/>
            <a:ext cx="64546" cy="22806"/>
          </a:xfrm>
          <a:custGeom>
            <a:avLst/>
            <a:gdLst/>
            <a:ahLst/>
            <a:cxnLst/>
            <a:rect l="l" t="t" r="r" b="b"/>
            <a:pathLst>
              <a:path w="53339" h="35559">
                <a:moveTo>
                  <a:pt x="50393" y="4038"/>
                </a:moveTo>
                <a:lnTo>
                  <a:pt x="43675" y="4038"/>
                </a:lnTo>
                <a:lnTo>
                  <a:pt x="44361" y="4660"/>
                </a:lnTo>
                <a:lnTo>
                  <a:pt x="44292" y="6146"/>
                </a:lnTo>
                <a:lnTo>
                  <a:pt x="43430" y="10143"/>
                </a:lnTo>
                <a:lnTo>
                  <a:pt x="39335" y="26524"/>
                </a:lnTo>
                <a:lnTo>
                  <a:pt x="38514" y="30606"/>
                </a:lnTo>
                <a:lnTo>
                  <a:pt x="38404" y="34963"/>
                </a:lnTo>
                <a:lnTo>
                  <a:pt x="45885" y="34963"/>
                </a:lnTo>
                <a:lnTo>
                  <a:pt x="49094" y="31305"/>
                </a:lnTo>
                <a:lnTo>
                  <a:pt x="44437" y="31305"/>
                </a:lnTo>
                <a:lnTo>
                  <a:pt x="44292" y="31153"/>
                </a:lnTo>
                <a:lnTo>
                  <a:pt x="44208" y="28663"/>
                </a:lnTo>
                <a:lnTo>
                  <a:pt x="50393" y="7848"/>
                </a:lnTo>
                <a:lnTo>
                  <a:pt x="50393" y="4038"/>
                </a:lnTo>
                <a:close/>
              </a:path>
              <a:path w="53339" h="35559">
                <a:moveTo>
                  <a:pt x="14808" y="12"/>
                </a:moveTo>
                <a:lnTo>
                  <a:pt x="10756" y="863"/>
                </a:lnTo>
                <a:lnTo>
                  <a:pt x="2590" y="2412"/>
                </a:lnTo>
                <a:lnTo>
                  <a:pt x="2590" y="3657"/>
                </a:lnTo>
                <a:lnTo>
                  <a:pt x="6337" y="3657"/>
                </a:lnTo>
                <a:lnTo>
                  <a:pt x="7480" y="3809"/>
                </a:lnTo>
                <a:lnTo>
                  <a:pt x="7412" y="5829"/>
                </a:lnTo>
                <a:lnTo>
                  <a:pt x="6449" y="10143"/>
                </a:lnTo>
                <a:lnTo>
                  <a:pt x="4197" y="18615"/>
                </a:lnTo>
                <a:lnTo>
                  <a:pt x="1683" y="27855"/>
                </a:lnTo>
                <a:lnTo>
                  <a:pt x="0" y="34277"/>
                </a:lnTo>
                <a:lnTo>
                  <a:pt x="5731" y="34264"/>
                </a:lnTo>
                <a:lnTo>
                  <a:pt x="10071" y="19659"/>
                </a:lnTo>
                <a:lnTo>
                  <a:pt x="12579" y="15849"/>
                </a:lnTo>
                <a:lnTo>
                  <a:pt x="10921" y="15849"/>
                </a:lnTo>
                <a:lnTo>
                  <a:pt x="10756" y="15697"/>
                </a:lnTo>
                <a:lnTo>
                  <a:pt x="15036" y="165"/>
                </a:lnTo>
                <a:lnTo>
                  <a:pt x="14808" y="12"/>
                </a:lnTo>
                <a:close/>
              </a:path>
              <a:path w="53339" h="35559">
                <a:moveTo>
                  <a:pt x="31991" y="4051"/>
                </a:moveTo>
                <a:lnTo>
                  <a:pt x="26111" y="4051"/>
                </a:lnTo>
                <a:lnTo>
                  <a:pt x="26111" y="6146"/>
                </a:lnTo>
                <a:lnTo>
                  <a:pt x="25245" y="10143"/>
                </a:lnTo>
                <a:lnTo>
                  <a:pt x="23044" y="18615"/>
                </a:lnTo>
                <a:lnTo>
                  <a:pt x="18859" y="34264"/>
                </a:lnTo>
                <a:lnTo>
                  <a:pt x="24587" y="34264"/>
                </a:lnTo>
                <a:lnTo>
                  <a:pt x="26877" y="25171"/>
                </a:lnTo>
                <a:lnTo>
                  <a:pt x="28092" y="20586"/>
                </a:lnTo>
                <a:lnTo>
                  <a:pt x="31037" y="15849"/>
                </a:lnTo>
                <a:lnTo>
                  <a:pt x="29324" y="15849"/>
                </a:lnTo>
                <a:lnTo>
                  <a:pt x="29159" y="15697"/>
                </a:lnTo>
                <a:lnTo>
                  <a:pt x="30238" y="12585"/>
                </a:lnTo>
                <a:lnTo>
                  <a:pt x="31991" y="6146"/>
                </a:lnTo>
                <a:lnTo>
                  <a:pt x="31991" y="4051"/>
                </a:lnTo>
                <a:close/>
              </a:path>
              <a:path w="53339" h="35559">
                <a:moveTo>
                  <a:pt x="51688" y="25171"/>
                </a:moveTo>
                <a:lnTo>
                  <a:pt x="46812" y="31305"/>
                </a:lnTo>
                <a:lnTo>
                  <a:pt x="49094" y="31305"/>
                </a:lnTo>
                <a:lnTo>
                  <a:pt x="49707" y="30606"/>
                </a:lnTo>
                <a:lnTo>
                  <a:pt x="52831" y="26098"/>
                </a:lnTo>
                <a:lnTo>
                  <a:pt x="51688" y="25171"/>
                </a:lnTo>
                <a:close/>
              </a:path>
              <a:path w="53339" h="35559">
                <a:moveTo>
                  <a:pt x="30378" y="0"/>
                </a:moveTo>
                <a:lnTo>
                  <a:pt x="21069" y="12"/>
                </a:lnTo>
                <a:lnTo>
                  <a:pt x="13207" y="12052"/>
                </a:lnTo>
                <a:lnTo>
                  <a:pt x="10921" y="15849"/>
                </a:lnTo>
                <a:lnTo>
                  <a:pt x="12579" y="15849"/>
                </a:lnTo>
                <a:lnTo>
                  <a:pt x="15189" y="11887"/>
                </a:lnTo>
                <a:lnTo>
                  <a:pt x="20993" y="4051"/>
                </a:lnTo>
                <a:lnTo>
                  <a:pt x="31991" y="4051"/>
                </a:lnTo>
                <a:lnTo>
                  <a:pt x="31991" y="1790"/>
                </a:lnTo>
                <a:lnTo>
                  <a:pt x="30378" y="0"/>
                </a:lnTo>
                <a:close/>
              </a:path>
              <a:path w="53339" h="35559">
                <a:moveTo>
                  <a:pt x="48628" y="0"/>
                </a:moveTo>
                <a:lnTo>
                  <a:pt x="40831" y="12"/>
                </a:lnTo>
                <a:lnTo>
                  <a:pt x="34658" y="6845"/>
                </a:lnTo>
                <a:lnTo>
                  <a:pt x="29324" y="15849"/>
                </a:lnTo>
                <a:lnTo>
                  <a:pt x="31037" y="15849"/>
                </a:lnTo>
                <a:lnTo>
                  <a:pt x="34124" y="10883"/>
                </a:lnTo>
                <a:lnTo>
                  <a:pt x="39623" y="4038"/>
                </a:lnTo>
                <a:lnTo>
                  <a:pt x="50393" y="4038"/>
                </a:lnTo>
                <a:lnTo>
                  <a:pt x="50393" y="2108"/>
                </a:lnTo>
                <a:lnTo>
                  <a:pt x="486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2801" y="5099876"/>
            <a:ext cx="48409" cy="43575"/>
          </a:xfrm>
          <a:custGeom>
            <a:avLst/>
            <a:gdLst/>
            <a:ahLst/>
            <a:cxnLst/>
            <a:rect l="l" t="t" r="r" b="b"/>
            <a:pathLst>
              <a:path w="40004" h="67945">
                <a:moveTo>
                  <a:pt x="39916" y="0"/>
                </a:moveTo>
                <a:lnTo>
                  <a:pt x="14770" y="0"/>
                </a:lnTo>
                <a:lnTo>
                  <a:pt x="14770" y="1650"/>
                </a:lnTo>
                <a:lnTo>
                  <a:pt x="21894" y="2489"/>
                </a:lnTo>
                <a:lnTo>
                  <a:pt x="21907" y="7975"/>
                </a:lnTo>
                <a:lnTo>
                  <a:pt x="21386" y="10452"/>
                </a:lnTo>
                <a:lnTo>
                  <a:pt x="20789" y="12522"/>
                </a:lnTo>
                <a:lnTo>
                  <a:pt x="8267" y="58292"/>
                </a:lnTo>
                <a:lnTo>
                  <a:pt x="6527" y="64719"/>
                </a:lnTo>
                <a:lnTo>
                  <a:pt x="5003" y="65023"/>
                </a:lnTo>
                <a:lnTo>
                  <a:pt x="0" y="65963"/>
                </a:lnTo>
                <a:lnTo>
                  <a:pt x="0" y="67614"/>
                </a:lnTo>
                <a:lnTo>
                  <a:pt x="24866" y="67614"/>
                </a:lnTo>
                <a:lnTo>
                  <a:pt x="24853" y="65963"/>
                </a:lnTo>
                <a:lnTo>
                  <a:pt x="17932" y="65125"/>
                </a:lnTo>
                <a:lnTo>
                  <a:pt x="17932" y="59334"/>
                </a:lnTo>
                <a:lnTo>
                  <a:pt x="18440" y="57264"/>
                </a:lnTo>
                <a:lnTo>
                  <a:pt x="19062" y="55194"/>
                </a:lnTo>
                <a:lnTo>
                  <a:pt x="31572" y="9309"/>
                </a:lnTo>
                <a:lnTo>
                  <a:pt x="33299" y="2793"/>
                </a:lnTo>
                <a:lnTo>
                  <a:pt x="34925" y="2590"/>
                </a:lnTo>
                <a:lnTo>
                  <a:pt x="39916" y="1650"/>
                </a:lnTo>
                <a:lnTo>
                  <a:pt x="3991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86323" y="5141146"/>
            <a:ext cx="33041" cy="22806"/>
          </a:xfrm>
          <a:custGeom>
            <a:avLst/>
            <a:gdLst/>
            <a:ahLst/>
            <a:cxnLst/>
            <a:rect l="l" t="t" r="r" b="b"/>
            <a:pathLst>
              <a:path w="27304" h="35559">
                <a:moveTo>
                  <a:pt x="2743" y="22986"/>
                </a:moveTo>
                <a:lnTo>
                  <a:pt x="1524" y="22986"/>
                </a:lnTo>
                <a:lnTo>
                  <a:pt x="0" y="35356"/>
                </a:lnTo>
                <a:lnTo>
                  <a:pt x="1219" y="35356"/>
                </a:lnTo>
                <a:lnTo>
                  <a:pt x="1676" y="34505"/>
                </a:lnTo>
                <a:lnTo>
                  <a:pt x="1981" y="33705"/>
                </a:lnTo>
                <a:lnTo>
                  <a:pt x="20289" y="33705"/>
                </a:lnTo>
                <a:lnTo>
                  <a:pt x="20838" y="33553"/>
                </a:lnTo>
                <a:lnTo>
                  <a:pt x="4495" y="33553"/>
                </a:lnTo>
                <a:lnTo>
                  <a:pt x="3276" y="26415"/>
                </a:lnTo>
                <a:lnTo>
                  <a:pt x="2743" y="22986"/>
                </a:lnTo>
                <a:close/>
              </a:path>
              <a:path w="27304" h="35559">
                <a:moveTo>
                  <a:pt x="20289" y="33705"/>
                </a:moveTo>
                <a:lnTo>
                  <a:pt x="5270" y="33705"/>
                </a:lnTo>
                <a:lnTo>
                  <a:pt x="8318" y="35204"/>
                </a:lnTo>
                <a:lnTo>
                  <a:pt x="14884" y="35204"/>
                </a:lnTo>
                <a:lnTo>
                  <a:pt x="20289" y="33705"/>
                </a:lnTo>
                <a:close/>
              </a:path>
              <a:path w="27304" h="35559">
                <a:moveTo>
                  <a:pt x="19685" y="76"/>
                </a:moveTo>
                <a:lnTo>
                  <a:pt x="8166" y="88"/>
                </a:lnTo>
                <a:lnTo>
                  <a:pt x="7099" y="6299"/>
                </a:lnTo>
                <a:lnTo>
                  <a:pt x="7099" y="14681"/>
                </a:lnTo>
                <a:lnTo>
                  <a:pt x="16179" y="22136"/>
                </a:lnTo>
                <a:lnTo>
                  <a:pt x="16179" y="29832"/>
                </a:lnTo>
                <a:lnTo>
                  <a:pt x="14960" y="33553"/>
                </a:lnTo>
                <a:lnTo>
                  <a:pt x="20838" y="33553"/>
                </a:lnTo>
                <a:lnTo>
                  <a:pt x="21983" y="33235"/>
                </a:lnTo>
                <a:lnTo>
                  <a:pt x="21983" y="18173"/>
                </a:lnTo>
                <a:lnTo>
                  <a:pt x="12674" y="11264"/>
                </a:lnTo>
                <a:lnTo>
                  <a:pt x="12661" y="2565"/>
                </a:lnTo>
                <a:lnTo>
                  <a:pt x="15113" y="1866"/>
                </a:lnTo>
                <a:lnTo>
                  <a:pt x="26457" y="1866"/>
                </a:lnTo>
                <a:lnTo>
                  <a:pt x="26523" y="1396"/>
                </a:lnTo>
                <a:lnTo>
                  <a:pt x="21221" y="1396"/>
                </a:lnTo>
                <a:lnTo>
                  <a:pt x="19685" y="76"/>
                </a:lnTo>
                <a:close/>
              </a:path>
              <a:path w="27304" h="35559">
                <a:moveTo>
                  <a:pt x="26457" y="1866"/>
                </a:moveTo>
                <a:lnTo>
                  <a:pt x="21755" y="1866"/>
                </a:lnTo>
                <a:lnTo>
                  <a:pt x="23583" y="6375"/>
                </a:lnTo>
                <a:lnTo>
                  <a:pt x="23977" y="10794"/>
                </a:lnTo>
                <a:lnTo>
                  <a:pt x="25196" y="10794"/>
                </a:lnTo>
                <a:lnTo>
                  <a:pt x="26457" y="1866"/>
                </a:lnTo>
                <a:close/>
              </a:path>
              <a:path w="27304" h="35559">
                <a:moveTo>
                  <a:pt x="26720" y="0"/>
                </a:moveTo>
                <a:lnTo>
                  <a:pt x="25641" y="0"/>
                </a:lnTo>
                <a:lnTo>
                  <a:pt x="24815" y="1396"/>
                </a:lnTo>
                <a:lnTo>
                  <a:pt x="26523" y="1396"/>
                </a:lnTo>
                <a:lnTo>
                  <a:pt x="2672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24435" y="5136589"/>
            <a:ext cx="737667" cy="465888"/>
          </a:xfrm>
          <a:custGeom>
            <a:avLst/>
            <a:gdLst/>
            <a:ahLst/>
            <a:cxnLst/>
            <a:rect l="l" t="t" r="r" b="b"/>
            <a:pathLst>
              <a:path w="609600" h="726440">
                <a:moveTo>
                  <a:pt x="0" y="565072"/>
                </a:moveTo>
                <a:lnTo>
                  <a:pt x="609394" y="726442"/>
                </a:lnTo>
                <a:lnTo>
                  <a:pt x="371220" y="0"/>
                </a:lnTo>
              </a:path>
            </a:pathLst>
          </a:custGeom>
          <a:ln w="7380">
            <a:solidFill>
              <a:srgbClr val="00AEE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83557" y="5585784"/>
            <a:ext cx="48409" cy="43575"/>
          </a:xfrm>
          <a:custGeom>
            <a:avLst/>
            <a:gdLst/>
            <a:ahLst/>
            <a:cxnLst/>
            <a:rect l="l" t="t" r="r" b="b"/>
            <a:pathLst>
              <a:path w="40004" h="67945">
                <a:moveTo>
                  <a:pt x="39903" y="0"/>
                </a:moveTo>
                <a:lnTo>
                  <a:pt x="14757" y="0"/>
                </a:lnTo>
                <a:lnTo>
                  <a:pt x="14757" y="1650"/>
                </a:lnTo>
                <a:lnTo>
                  <a:pt x="21894" y="2489"/>
                </a:lnTo>
                <a:lnTo>
                  <a:pt x="21894" y="7975"/>
                </a:lnTo>
                <a:lnTo>
                  <a:pt x="21386" y="10452"/>
                </a:lnTo>
                <a:lnTo>
                  <a:pt x="20777" y="12522"/>
                </a:lnTo>
                <a:lnTo>
                  <a:pt x="8255" y="58292"/>
                </a:lnTo>
                <a:lnTo>
                  <a:pt x="6527" y="64719"/>
                </a:lnTo>
                <a:lnTo>
                  <a:pt x="4991" y="65036"/>
                </a:lnTo>
                <a:lnTo>
                  <a:pt x="0" y="65963"/>
                </a:lnTo>
                <a:lnTo>
                  <a:pt x="0" y="67614"/>
                </a:lnTo>
                <a:lnTo>
                  <a:pt x="24853" y="67614"/>
                </a:lnTo>
                <a:lnTo>
                  <a:pt x="24853" y="65963"/>
                </a:lnTo>
                <a:lnTo>
                  <a:pt x="17932" y="65125"/>
                </a:lnTo>
                <a:lnTo>
                  <a:pt x="17919" y="59334"/>
                </a:lnTo>
                <a:lnTo>
                  <a:pt x="18440" y="57264"/>
                </a:lnTo>
                <a:lnTo>
                  <a:pt x="19050" y="55194"/>
                </a:lnTo>
                <a:lnTo>
                  <a:pt x="31559" y="9321"/>
                </a:lnTo>
                <a:lnTo>
                  <a:pt x="33299" y="2793"/>
                </a:lnTo>
                <a:lnTo>
                  <a:pt x="34925" y="2590"/>
                </a:lnTo>
                <a:lnTo>
                  <a:pt x="39916" y="1650"/>
                </a:lnTo>
                <a:lnTo>
                  <a:pt x="399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83357" y="4992249"/>
            <a:ext cx="76072" cy="44797"/>
          </a:xfrm>
          <a:custGeom>
            <a:avLst/>
            <a:gdLst/>
            <a:ahLst/>
            <a:cxnLst/>
            <a:rect l="l" t="t" r="r" b="b"/>
            <a:pathLst>
              <a:path w="62864" h="69850">
                <a:moveTo>
                  <a:pt x="24536" y="12"/>
                </a:moveTo>
                <a:lnTo>
                  <a:pt x="0" y="12"/>
                </a:lnTo>
                <a:lnTo>
                  <a:pt x="12" y="1676"/>
                </a:lnTo>
                <a:lnTo>
                  <a:pt x="5702" y="2400"/>
                </a:lnTo>
                <a:lnTo>
                  <a:pt x="6007" y="2920"/>
                </a:lnTo>
                <a:lnTo>
                  <a:pt x="16713" y="69507"/>
                </a:lnTo>
                <a:lnTo>
                  <a:pt x="18643" y="69507"/>
                </a:lnTo>
                <a:lnTo>
                  <a:pt x="28098" y="53644"/>
                </a:lnTo>
                <a:lnTo>
                  <a:pt x="23431" y="53644"/>
                </a:lnTo>
                <a:lnTo>
                  <a:pt x="16757" y="8191"/>
                </a:lnTo>
                <a:lnTo>
                  <a:pt x="15989" y="2705"/>
                </a:lnTo>
                <a:lnTo>
                  <a:pt x="19253" y="2285"/>
                </a:lnTo>
                <a:lnTo>
                  <a:pt x="24428" y="1676"/>
                </a:lnTo>
                <a:lnTo>
                  <a:pt x="24536" y="12"/>
                </a:lnTo>
                <a:close/>
              </a:path>
              <a:path w="62864" h="69850">
                <a:moveTo>
                  <a:pt x="62318" y="0"/>
                </a:moveTo>
                <a:lnTo>
                  <a:pt x="43370" y="12"/>
                </a:lnTo>
                <a:lnTo>
                  <a:pt x="43491" y="1676"/>
                </a:lnTo>
                <a:lnTo>
                  <a:pt x="45313" y="1866"/>
                </a:lnTo>
                <a:lnTo>
                  <a:pt x="49796" y="2285"/>
                </a:lnTo>
                <a:lnTo>
                  <a:pt x="49796" y="8191"/>
                </a:lnTo>
                <a:lnTo>
                  <a:pt x="45415" y="15849"/>
                </a:lnTo>
                <a:lnTo>
                  <a:pt x="44500" y="17513"/>
                </a:lnTo>
                <a:lnTo>
                  <a:pt x="23939" y="53644"/>
                </a:lnTo>
                <a:lnTo>
                  <a:pt x="28098" y="53644"/>
                </a:lnTo>
                <a:lnTo>
                  <a:pt x="57226" y="4775"/>
                </a:lnTo>
                <a:lnTo>
                  <a:pt x="59156" y="1663"/>
                </a:lnTo>
                <a:lnTo>
                  <a:pt x="62318" y="1663"/>
                </a:lnTo>
                <a:lnTo>
                  <a:pt x="6231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68722" y="5040553"/>
            <a:ext cx="84524" cy="47240"/>
          </a:xfrm>
          <a:custGeom>
            <a:avLst/>
            <a:gdLst/>
            <a:ahLst/>
            <a:cxnLst/>
            <a:rect l="l" t="t" r="r" b="b"/>
            <a:pathLst>
              <a:path w="69850" h="73659">
                <a:moveTo>
                  <a:pt x="0" y="73639"/>
                </a:moveTo>
                <a:lnTo>
                  <a:pt x="27631" y="62128"/>
                </a:lnTo>
                <a:lnTo>
                  <a:pt x="47875" y="47999"/>
                </a:lnTo>
                <a:lnTo>
                  <a:pt x="61590" y="28281"/>
                </a:lnTo>
                <a:lnTo>
                  <a:pt x="69633" y="0"/>
                </a:lnTo>
              </a:path>
            </a:pathLst>
          </a:custGeom>
          <a:ln w="6410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23468" y="5070456"/>
            <a:ext cx="67619" cy="30136"/>
          </a:xfrm>
          <a:custGeom>
            <a:avLst/>
            <a:gdLst/>
            <a:ahLst/>
            <a:cxnLst/>
            <a:rect l="l" t="t" r="r" b="b"/>
            <a:pathLst>
              <a:path w="55880" h="46990">
                <a:moveTo>
                  <a:pt x="39319" y="0"/>
                </a:moveTo>
                <a:lnTo>
                  <a:pt x="0" y="40081"/>
                </a:lnTo>
                <a:lnTo>
                  <a:pt x="55295" y="46697"/>
                </a:lnTo>
                <a:lnTo>
                  <a:pt x="39319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22514" y="5012326"/>
            <a:ext cx="58399" cy="35023"/>
          </a:xfrm>
          <a:custGeom>
            <a:avLst/>
            <a:gdLst/>
            <a:ahLst/>
            <a:cxnLst/>
            <a:rect l="l" t="t" r="r" b="b"/>
            <a:pathLst>
              <a:path w="48260" h="54609">
                <a:moveTo>
                  <a:pt x="32194" y="0"/>
                </a:moveTo>
                <a:lnTo>
                  <a:pt x="0" y="46189"/>
                </a:lnTo>
                <a:lnTo>
                  <a:pt x="47955" y="54317"/>
                </a:lnTo>
                <a:lnTo>
                  <a:pt x="32194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53215" y="5099122"/>
            <a:ext cx="209006" cy="104662"/>
          </a:xfrm>
          <a:custGeom>
            <a:avLst/>
            <a:gdLst/>
            <a:ahLst/>
            <a:cxnLst/>
            <a:rect l="l" t="t" r="r" b="b"/>
            <a:pathLst>
              <a:path w="172720" h="163195">
                <a:moveTo>
                  <a:pt x="0" y="163113"/>
                </a:moveTo>
                <a:lnTo>
                  <a:pt x="43953" y="140777"/>
                </a:lnTo>
                <a:lnTo>
                  <a:pt x="88609" y="107707"/>
                </a:lnTo>
                <a:lnTo>
                  <a:pt x="128516" y="69492"/>
                </a:lnTo>
                <a:lnTo>
                  <a:pt x="158217" y="31726"/>
                </a:lnTo>
                <a:lnTo>
                  <a:pt x="172260" y="0"/>
                </a:lnTo>
              </a:path>
            </a:pathLst>
          </a:custGeom>
          <a:ln w="6416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08084" y="5186399"/>
            <a:ext cx="67619" cy="30136"/>
          </a:xfrm>
          <a:custGeom>
            <a:avLst/>
            <a:gdLst/>
            <a:ahLst/>
            <a:cxnLst/>
            <a:rect l="l" t="t" r="r" b="b"/>
            <a:pathLst>
              <a:path w="55880" h="46990">
                <a:moveTo>
                  <a:pt x="39052" y="0"/>
                </a:moveTo>
                <a:lnTo>
                  <a:pt x="0" y="40347"/>
                </a:lnTo>
                <a:lnTo>
                  <a:pt x="55346" y="46596"/>
                </a:lnTo>
                <a:lnTo>
                  <a:pt x="3905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031196" y="5070896"/>
            <a:ext cx="58399" cy="35023"/>
          </a:xfrm>
          <a:custGeom>
            <a:avLst/>
            <a:gdLst/>
            <a:ahLst/>
            <a:cxnLst/>
            <a:rect l="l" t="t" r="r" b="b"/>
            <a:pathLst>
              <a:path w="48260" h="54609">
                <a:moveTo>
                  <a:pt x="32194" y="0"/>
                </a:moveTo>
                <a:lnTo>
                  <a:pt x="0" y="46189"/>
                </a:lnTo>
                <a:lnTo>
                  <a:pt x="47955" y="54305"/>
                </a:lnTo>
                <a:lnTo>
                  <a:pt x="32194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17182" y="5078935"/>
            <a:ext cx="88366" cy="44797"/>
          </a:xfrm>
          <a:custGeom>
            <a:avLst/>
            <a:gdLst/>
            <a:ahLst/>
            <a:cxnLst/>
            <a:rect l="l" t="t" r="r" b="b"/>
            <a:pathLst>
              <a:path w="73025" h="69850">
                <a:moveTo>
                  <a:pt x="52133" y="67716"/>
                </a:moveTo>
                <a:lnTo>
                  <a:pt x="20980" y="67716"/>
                </a:lnTo>
                <a:lnTo>
                  <a:pt x="20980" y="69583"/>
                </a:lnTo>
                <a:lnTo>
                  <a:pt x="52133" y="69583"/>
                </a:lnTo>
                <a:lnTo>
                  <a:pt x="52133" y="67716"/>
                </a:lnTo>
                <a:close/>
              </a:path>
              <a:path w="73025" h="69850">
                <a:moveTo>
                  <a:pt x="41744" y="58394"/>
                </a:moveTo>
                <a:lnTo>
                  <a:pt x="31356" y="58394"/>
                </a:lnTo>
                <a:lnTo>
                  <a:pt x="31356" y="63169"/>
                </a:lnTo>
                <a:lnTo>
                  <a:pt x="30035" y="67716"/>
                </a:lnTo>
                <a:lnTo>
                  <a:pt x="43078" y="67716"/>
                </a:lnTo>
                <a:lnTo>
                  <a:pt x="41748" y="63169"/>
                </a:lnTo>
                <a:lnTo>
                  <a:pt x="41744" y="58394"/>
                </a:lnTo>
                <a:close/>
              </a:path>
              <a:path w="73025" h="69850">
                <a:moveTo>
                  <a:pt x="50190" y="11074"/>
                </a:moveTo>
                <a:lnTo>
                  <a:pt x="22593" y="11074"/>
                </a:lnTo>
                <a:lnTo>
                  <a:pt x="16078" y="11493"/>
                </a:lnTo>
                <a:lnTo>
                  <a:pt x="2133" y="21742"/>
                </a:lnTo>
                <a:lnTo>
                  <a:pt x="0" y="29197"/>
                </a:lnTo>
                <a:lnTo>
                  <a:pt x="0" y="43078"/>
                </a:lnTo>
                <a:lnTo>
                  <a:pt x="3568" y="49593"/>
                </a:lnTo>
                <a:lnTo>
                  <a:pt x="17716" y="57886"/>
                </a:lnTo>
                <a:lnTo>
                  <a:pt x="24028" y="58394"/>
                </a:lnTo>
                <a:lnTo>
                  <a:pt x="48768" y="58394"/>
                </a:lnTo>
                <a:lnTo>
                  <a:pt x="55079" y="57873"/>
                </a:lnTo>
                <a:lnTo>
                  <a:pt x="60379" y="54775"/>
                </a:lnTo>
                <a:lnTo>
                  <a:pt x="21996" y="54775"/>
                </a:lnTo>
                <a:lnTo>
                  <a:pt x="13030" y="44729"/>
                </a:lnTo>
                <a:lnTo>
                  <a:pt x="12522" y="38620"/>
                </a:lnTo>
                <a:lnTo>
                  <a:pt x="12014" y="29819"/>
                </a:lnTo>
                <a:lnTo>
                  <a:pt x="13648" y="25666"/>
                </a:lnTo>
                <a:lnTo>
                  <a:pt x="20662" y="15532"/>
                </a:lnTo>
                <a:lnTo>
                  <a:pt x="27178" y="14287"/>
                </a:lnTo>
                <a:lnTo>
                  <a:pt x="60510" y="14287"/>
                </a:lnTo>
                <a:lnTo>
                  <a:pt x="56705" y="11493"/>
                </a:lnTo>
                <a:lnTo>
                  <a:pt x="50190" y="11074"/>
                </a:lnTo>
                <a:close/>
              </a:path>
              <a:path w="73025" h="69850">
                <a:moveTo>
                  <a:pt x="41744" y="14287"/>
                </a:moveTo>
                <a:lnTo>
                  <a:pt x="31356" y="14287"/>
                </a:lnTo>
                <a:lnTo>
                  <a:pt x="31356" y="54775"/>
                </a:lnTo>
                <a:lnTo>
                  <a:pt x="41744" y="54775"/>
                </a:lnTo>
                <a:lnTo>
                  <a:pt x="41744" y="14287"/>
                </a:lnTo>
                <a:close/>
              </a:path>
              <a:path w="73025" h="69850">
                <a:moveTo>
                  <a:pt x="60510" y="14287"/>
                </a:moveTo>
                <a:lnTo>
                  <a:pt x="45910" y="14287"/>
                </a:lnTo>
                <a:lnTo>
                  <a:pt x="52434" y="15532"/>
                </a:lnTo>
                <a:lnTo>
                  <a:pt x="59466" y="25679"/>
                </a:lnTo>
                <a:lnTo>
                  <a:pt x="61087" y="29819"/>
                </a:lnTo>
                <a:lnTo>
                  <a:pt x="60579" y="38620"/>
                </a:lnTo>
                <a:lnTo>
                  <a:pt x="60071" y="44729"/>
                </a:lnTo>
                <a:lnTo>
                  <a:pt x="51117" y="54775"/>
                </a:lnTo>
                <a:lnTo>
                  <a:pt x="60379" y="54775"/>
                </a:lnTo>
                <a:lnTo>
                  <a:pt x="69240" y="49593"/>
                </a:lnTo>
                <a:lnTo>
                  <a:pt x="72789" y="43078"/>
                </a:lnTo>
                <a:lnTo>
                  <a:pt x="72796" y="29197"/>
                </a:lnTo>
                <a:lnTo>
                  <a:pt x="70662" y="21742"/>
                </a:lnTo>
                <a:lnTo>
                  <a:pt x="60510" y="14287"/>
                </a:lnTo>
                <a:close/>
              </a:path>
              <a:path w="73025" h="69850">
                <a:moveTo>
                  <a:pt x="52019" y="0"/>
                </a:moveTo>
                <a:lnTo>
                  <a:pt x="21069" y="0"/>
                </a:lnTo>
                <a:lnTo>
                  <a:pt x="21069" y="1866"/>
                </a:lnTo>
                <a:lnTo>
                  <a:pt x="30124" y="1866"/>
                </a:lnTo>
                <a:lnTo>
                  <a:pt x="31356" y="6362"/>
                </a:lnTo>
                <a:lnTo>
                  <a:pt x="31356" y="11074"/>
                </a:lnTo>
                <a:lnTo>
                  <a:pt x="41744" y="11074"/>
                </a:lnTo>
                <a:lnTo>
                  <a:pt x="41744" y="6362"/>
                </a:lnTo>
                <a:lnTo>
                  <a:pt x="42964" y="1854"/>
                </a:lnTo>
                <a:lnTo>
                  <a:pt x="52019" y="1854"/>
                </a:lnTo>
                <a:lnTo>
                  <a:pt x="5201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33135" y="5152174"/>
            <a:ext cx="72998" cy="35838"/>
          </a:xfrm>
          <a:custGeom>
            <a:avLst/>
            <a:gdLst/>
            <a:ahLst/>
            <a:cxnLst/>
            <a:rect l="l" t="t" r="r" b="b"/>
            <a:pathLst>
              <a:path w="60325" h="55879">
                <a:moveTo>
                  <a:pt x="21780" y="0"/>
                </a:moveTo>
                <a:lnTo>
                  <a:pt x="0" y="32931"/>
                </a:lnTo>
                <a:lnTo>
                  <a:pt x="2032" y="39877"/>
                </a:lnTo>
                <a:lnTo>
                  <a:pt x="6731" y="48056"/>
                </a:lnTo>
                <a:lnTo>
                  <a:pt x="9575" y="50533"/>
                </a:lnTo>
                <a:lnTo>
                  <a:pt x="13347" y="52311"/>
                </a:lnTo>
                <a:lnTo>
                  <a:pt x="20066" y="55308"/>
                </a:lnTo>
                <a:lnTo>
                  <a:pt x="25044" y="54178"/>
                </a:lnTo>
                <a:lnTo>
                  <a:pt x="35398" y="50736"/>
                </a:lnTo>
                <a:lnTo>
                  <a:pt x="24638" y="50736"/>
                </a:lnTo>
                <a:lnTo>
                  <a:pt x="22910" y="50634"/>
                </a:lnTo>
                <a:lnTo>
                  <a:pt x="11201" y="27127"/>
                </a:lnTo>
                <a:lnTo>
                  <a:pt x="12623" y="15951"/>
                </a:lnTo>
                <a:lnTo>
                  <a:pt x="13843" y="11493"/>
                </a:lnTo>
                <a:lnTo>
                  <a:pt x="18630" y="5283"/>
                </a:lnTo>
                <a:lnTo>
                  <a:pt x="20459" y="3530"/>
                </a:lnTo>
                <a:lnTo>
                  <a:pt x="33157" y="3530"/>
                </a:lnTo>
                <a:lnTo>
                  <a:pt x="30848" y="1562"/>
                </a:lnTo>
                <a:lnTo>
                  <a:pt x="21780" y="0"/>
                </a:lnTo>
                <a:close/>
              </a:path>
              <a:path w="60325" h="55879">
                <a:moveTo>
                  <a:pt x="45686" y="39458"/>
                </a:moveTo>
                <a:lnTo>
                  <a:pt x="42760" y="39458"/>
                </a:lnTo>
                <a:lnTo>
                  <a:pt x="45212" y="46177"/>
                </a:lnTo>
                <a:lnTo>
                  <a:pt x="46837" y="49809"/>
                </a:lnTo>
                <a:lnTo>
                  <a:pt x="51117" y="53962"/>
                </a:lnTo>
                <a:lnTo>
                  <a:pt x="53352" y="54787"/>
                </a:lnTo>
                <a:lnTo>
                  <a:pt x="58851" y="50215"/>
                </a:lnTo>
                <a:lnTo>
                  <a:pt x="59372" y="48145"/>
                </a:lnTo>
                <a:lnTo>
                  <a:pt x="52743" y="48145"/>
                </a:lnTo>
                <a:lnTo>
                  <a:pt x="50088" y="45453"/>
                </a:lnTo>
                <a:lnTo>
                  <a:pt x="49072" y="44526"/>
                </a:lnTo>
                <a:lnTo>
                  <a:pt x="47142" y="42557"/>
                </a:lnTo>
                <a:lnTo>
                  <a:pt x="45720" y="39662"/>
                </a:lnTo>
                <a:lnTo>
                  <a:pt x="45686" y="39458"/>
                </a:lnTo>
                <a:close/>
              </a:path>
              <a:path w="60325" h="55879">
                <a:moveTo>
                  <a:pt x="33157" y="3530"/>
                </a:moveTo>
                <a:lnTo>
                  <a:pt x="20459" y="3530"/>
                </a:lnTo>
                <a:lnTo>
                  <a:pt x="26466" y="5283"/>
                </a:lnTo>
                <a:lnTo>
                  <a:pt x="29425" y="6222"/>
                </a:lnTo>
                <a:lnTo>
                  <a:pt x="32169" y="8902"/>
                </a:lnTo>
                <a:lnTo>
                  <a:pt x="36449" y="15951"/>
                </a:lnTo>
                <a:lnTo>
                  <a:pt x="38277" y="29197"/>
                </a:lnTo>
                <a:lnTo>
                  <a:pt x="34010" y="41008"/>
                </a:lnTo>
                <a:lnTo>
                  <a:pt x="31254" y="46075"/>
                </a:lnTo>
                <a:lnTo>
                  <a:pt x="26987" y="49809"/>
                </a:lnTo>
                <a:lnTo>
                  <a:pt x="24638" y="50736"/>
                </a:lnTo>
                <a:lnTo>
                  <a:pt x="35398" y="50736"/>
                </a:lnTo>
                <a:lnTo>
                  <a:pt x="38798" y="49606"/>
                </a:lnTo>
                <a:lnTo>
                  <a:pt x="41033" y="42456"/>
                </a:lnTo>
                <a:lnTo>
                  <a:pt x="42760" y="39458"/>
                </a:lnTo>
                <a:lnTo>
                  <a:pt x="45686" y="39458"/>
                </a:lnTo>
                <a:lnTo>
                  <a:pt x="44907" y="34696"/>
                </a:lnTo>
                <a:lnTo>
                  <a:pt x="50038" y="20294"/>
                </a:lnTo>
                <a:lnTo>
                  <a:pt x="40932" y="20294"/>
                </a:lnTo>
                <a:lnTo>
                  <a:pt x="40424" y="16255"/>
                </a:lnTo>
                <a:lnTo>
                  <a:pt x="38989" y="12115"/>
                </a:lnTo>
                <a:lnTo>
                  <a:pt x="37058" y="8801"/>
                </a:lnTo>
                <a:lnTo>
                  <a:pt x="34721" y="4864"/>
                </a:lnTo>
                <a:lnTo>
                  <a:pt x="33157" y="3530"/>
                </a:lnTo>
                <a:close/>
              </a:path>
              <a:path w="60325" h="55879">
                <a:moveTo>
                  <a:pt x="60172" y="38099"/>
                </a:moveTo>
                <a:lnTo>
                  <a:pt x="58343" y="38099"/>
                </a:lnTo>
                <a:lnTo>
                  <a:pt x="58140" y="39446"/>
                </a:lnTo>
                <a:lnTo>
                  <a:pt x="58039" y="42760"/>
                </a:lnTo>
                <a:lnTo>
                  <a:pt x="52743" y="48145"/>
                </a:lnTo>
                <a:lnTo>
                  <a:pt x="59372" y="48145"/>
                </a:lnTo>
                <a:lnTo>
                  <a:pt x="59867" y="46177"/>
                </a:lnTo>
                <a:lnTo>
                  <a:pt x="59969" y="44208"/>
                </a:lnTo>
                <a:lnTo>
                  <a:pt x="60172" y="38099"/>
                </a:lnTo>
                <a:close/>
              </a:path>
              <a:path w="60325" h="55879">
                <a:moveTo>
                  <a:pt x="56603" y="1866"/>
                </a:moveTo>
                <a:lnTo>
                  <a:pt x="47650" y="1866"/>
                </a:lnTo>
                <a:lnTo>
                  <a:pt x="41135" y="20294"/>
                </a:lnTo>
                <a:lnTo>
                  <a:pt x="50038" y="20294"/>
                </a:lnTo>
                <a:lnTo>
                  <a:pt x="56603" y="1866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78576" y="5712926"/>
            <a:ext cx="32273" cy="57014"/>
          </a:xfrm>
          <a:custGeom>
            <a:avLst/>
            <a:gdLst/>
            <a:ahLst/>
            <a:cxnLst/>
            <a:rect l="l" t="t" r="r" b="b"/>
            <a:pathLst>
              <a:path w="26669" h="88900">
                <a:moveTo>
                  <a:pt x="25133" y="0"/>
                </a:moveTo>
                <a:lnTo>
                  <a:pt x="14550" y="8219"/>
                </a:lnTo>
                <a:lnTo>
                  <a:pt x="6646" y="18337"/>
                </a:lnTo>
                <a:lnTo>
                  <a:pt x="1703" y="30005"/>
                </a:lnTo>
                <a:lnTo>
                  <a:pt x="0" y="42875"/>
                </a:lnTo>
                <a:lnTo>
                  <a:pt x="601" y="52416"/>
                </a:lnTo>
                <a:lnTo>
                  <a:pt x="24841" y="88341"/>
                </a:lnTo>
                <a:lnTo>
                  <a:pt x="26060" y="86690"/>
                </a:lnTo>
                <a:lnTo>
                  <a:pt x="16052" y="76457"/>
                </a:lnTo>
                <a:lnTo>
                  <a:pt x="10914" y="64149"/>
                </a:lnTo>
                <a:lnTo>
                  <a:pt x="9020" y="51976"/>
                </a:lnTo>
                <a:lnTo>
                  <a:pt x="8750" y="42151"/>
                </a:lnTo>
                <a:lnTo>
                  <a:pt x="10393" y="25588"/>
                </a:lnTo>
                <a:lnTo>
                  <a:pt x="14574" y="14335"/>
                </a:lnTo>
                <a:lnTo>
                  <a:pt x="20167" y="6868"/>
                </a:lnTo>
                <a:lnTo>
                  <a:pt x="26047" y="1663"/>
                </a:lnTo>
                <a:lnTo>
                  <a:pt x="2513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578838" y="5712917"/>
            <a:ext cx="32273" cy="57014"/>
          </a:xfrm>
          <a:custGeom>
            <a:avLst/>
            <a:gdLst/>
            <a:ahLst/>
            <a:cxnLst/>
            <a:rect l="l" t="t" r="r" b="b"/>
            <a:pathLst>
              <a:path w="26669" h="88900">
                <a:moveTo>
                  <a:pt x="1231" y="0"/>
                </a:moveTo>
                <a:lnTo>
                  <a:pt x="0" y="1663"/>
                </a:lnTo>
                <a:lnTo>
                  <a:pt x="10009" y="11898"/>
                </a:lnTo>
                <a:lnTo>
                  <a:pt x="15152" y="24198"/>
                </a:lnTo>
                <a:lnTo>
                  <a:pt x="17050" y="36362"/>
                </a:lnTo>
                <a:lnTo>
                  <a:pt x="17322" y="46189"/>
                </a:lnTo>
                <a:lnTo>
                  <a:pt x="15678" y="62760"/>
                </a:lnTo>
                <a:lnTo>
                  <a:pt x="11496" y="74017"/>
                </a:lnTo>
                <a:lnTo>
                  <a:pt x="5899" y="81485"/>
                </a:lnTo>
                <a:lnTo>
                  <a:pt x="12" y="86690"/>
                </a:lnTo>
                <a:lnTo>
                  <a:pt x="939" y="88353"/>
                </a:lnTo>
                <a:lnTo>
                  <a:pt x="11521" y="80138"/>
                </a:lnTo>
                <a:lnTo>
                  <a:pt x="19421" y="70015"/>
                </a:lnTo>
                <a:lnTo>
                  <a:pt x="24364" y="58339"/>
                </a:lnTo>
                <a:lnTo>
                  <a:pt x="26073" y="45465"/>
                </a:lnTo>
                <a:lnTo>
                  <a:pt x="25471" y="35917"/>
                </a:lnTo>
                <a:lnTo>
                  <a:pt x="7137" y="3213"/>
                </a:lnTo>
                <a:lnTo>
                  <a:pt x="12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515869" y="5728531"/>
            <a:ext cx="56862" cy="30136"/>
          </a:xfrm>
          <a:custGeom>
            <a:avLst/>
            <a:gdLst/>
            <a:ahLst/>
            <a:cxnLst/>
            <a:rect l="l" t="t" r="r" b="b"/>
            <a:pathLst>
              <a:path w="46989" h="46990">
                <a:moveTo>
                  <a:pt x="33418" y="0"/>
                </a:moveTo>
                <a:lnTo>
                  <a:pt x="29037" y="0"/>
                </a:lnTo>
                <a:lnTo>
                  <a:pt x="18777" y="3264"/>
                </a:lnTo>
                <a:lnTo>
                  <a:pt x="9406" y="11587"/>
                </a:lnTo>
                <a:lnTo>
                  <a:pt x="2573" y="22765"/>
                </a:lnTo>
                <a:lnTo>
                  <a:pt x="0" y="34277"/>
                </a:lnTo>
                <a:lnTo>
                  <a:pt x="4" y="39865"/>
                </a:lnTo>
                <a:lnTo>
                  <a:pt x="233" y="46824"/>
                </a:lnTo>
                <a:lnTo>
                  <a:pt x="10419" y="46824"/>
                </a:lnTo>
                <a:lnTo>
                  <a:pt x="14918" y="46139"/>
                </a:lnTo>
                <a:lnTo>
                  <a:pt x="19509" y="43683"/>
                </a:lnTo>
                <a:lnTo>
                  <a:pt x="21544" y="41732"/>
                </a:lnTo>
                <a:lnTo>
                  <a:pt x="11841" y="41732"/>
                </a:lnTo>
                <a:lnTo>
                  <a:pt x="8476" y="39865"/>
                </a:lnTo>
                <a:lnTo>
                  <a:pt x="29545" y="2273"/>
                </a:lnTo>
                <a:lnTo>
                  <a:pt x="36249" y="2273"/>
                </a:lnTo>
                <a:lnTo>
                  <a:pt x="33418" y="0"/>
                </a:lnTo>
                <a:close/>
              </a:path>
              <a:path w="46989" h="46990">
                <a:moveTo>
                  <a:pt x="37733" y="31064"/>
                </a:moveTo>
                <a:lnTo>
                  <a:pt x="30370" y="31064"/>
                </a:lnTo>
                <a:lnTo>
                  <a:pt x="30574" y="31267"/>
                </a:lnTo>
                <a:lnTo>
                  <a:pt x="28935" y="37592"/>
                </a:lnTo>
                <a:lnTo>
                  <a:pt x="28427" y="39865"/>
                </a:lnTo>
                <a:lnTo>
                  <a:pt x="28427" y="46710"/>
                </a:lnTo>
                <a:lnTo>
                  <a:pt x="37089" y="46710"/>
                </a:lnTo>
                <a:lnTo>
                  <a:pt x="40543" y="42976"/>
                </a:lnTo>
                <a:lnTo>
                  <a:pt x="41787" y="41414"/>
                </a:lnTo>
                <a:lnTo>
                  <a:pt x="36479" y="41414"/>
                </a:lnTo>
                <a:lnTo>
                  <a:pt x="35870" y="40792"/>
                </a:lnTo>
                <a:lnTo>
                  <a:pt x="35910" y="39865"/>
                </a:lnTo>
                <a:lnTo>
                  <a:pt x="37337" y="32674"/>
                </a:lnTo>
                <a:lnTo>
                  <a:pt x="37733" y="31064"/>
                </a:lnTo>
                <a:close/>
              </a:path>
              <a:path w="46989" h="46990">
                <a:moveTo>
                  <a:pt x="36249" y="2273"/>
                </a:moveTo>
                <a:lnTo>
                  <a:pt x="32504" y="2273"/>
                </a:lnTo>
                <a:lnTo>
                  <a:pt x="35349" y="4241"/>
                </a:lnTo>
                <a:lnTo>
                  <a:pt x="35349" y="9207"/>
                </a:lnTo>
                <a:lnTo>
                  <a:pt x="33622" y="18575"/>
                </a:lnTo>
                <a:lnTo>
                  <a:pt x="29015" y="29279"/>
                </a:lnTo>
                <a:lnTo>
                  <a:pt x="22383" y="38078"/>
                </a:lnTo>
                <a:lnTo>
                  <a:pt x="14584" y="41732"/>
                </a:lnTo>
                <a:lnTo>
                  <a:pt x="21544" y="41732"/>
                </a:lnTo>
                <a:lnTo>
                  <a:pt x="24567" y="38823"/>
                </a:lnTo>
                <a:lnTo>
                  <a:pt x="30370" y="31064"/>
                </a:lnTo>
                <a:lnTo>
                  <a:pt x="37733" y="31064"/>
                </a:lnTo>
                <a:lnTo>
                  <a:pt x="40588" y="19448"/>
                </a:lnTo>
                <a:lnTo>
                  <a:pt x="44157" y="5588"/>
                </a:lnTo>
                <a:lnTo>
                  <a:pt x="37076" y="5588"/>
                </a:lnTo>
                <a:lnTo>
                  <a:pt x="36771" y="2692"/>
                </a:lnTo>
                <a:lnTo>
                  <a:pt x="36249" y="2273"/>
                </a:lnTo>
                <a:close/>
              </a:path>
              <a:path w="46989" h="46990">
                <a:moveTo>
                  <a:pt x="45433" y="34277"/>
                </a:moveTo>
                <a:lnTo>
                  <a:pt x="40821" y="38857"/>
                </a:lnTo>
                <a:lnTo>
                  <a:pt x="38816" y="41414"/>
                </a:lnTo>
                <a:lnTo>
                  <a:pt x="41787" y="41414"/>
                </a:lnTo>
                <a:lnTo>
                  <a:pt x="46652" y="35306"/>
                </a:lnTo>
                <a:lnTo>
                  <a:pt x="45433" y="34277"/>
                </a:lnTo>
                <a:close/>
              </a:path>
              <a:path w="46989" h="46990">
                <a:moveTo>
                  <a:pt x="44823" y="0"/>
                </a:moveTo>
                <a:lnTo>
                  <a:pt x="38613" y="723"/>
                </a:lnTo>
                <a:lnTo>
                  <a:pt x="38295" y="1028"/>
                </a:lnTo>
                <a:lnTo>
                  <a:pt x="37279" y="5588"/>
                </a:lnTo>
                <a:lnTo>
                  <a:pt x="44157" y="5588"/>
                </a:lnTo>
                <a:lnTo>
                  <a:pt x="45534" y="304"/>
                </a:lnTo>
                <a:lnTo>
                  <a:pt x="4482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24574" y="5712787"/>
            <a:ext cx="32273" cy="57014"/>
          </a:xfrm>
          <a:custGeom>
            <a:avLst/>
            <a:gdLst/>
            <a:ahLst/>
            <a:cxnLst/>
            <a:rect l="l" t="t" r="r" b="b"/>
            <a:pathLst>
              <a:path w="26670" h="88900">
                <a:moveTo>
                  <a:pt x="25146" y="0"/>
                </a:moveTo>
                <a:lnTo>
                  <a:pt x="14562" y="8211"/>
                </a:lnTo>
                <a:lnTo>
                  <a:pt x="6657" y="18327"/>
                </a:lnTo>
                <a:lnTo>
                  <a:pt x="1710" y="29998"/>
                </a:lnTo>
                <a:lnTo>
                  <a:pt x="0" y="42875"/>
                </a:lnTo>
                <a:lnTo>
                  <a:pt x="609" y="52416"/>
                </a:lnTo>
                <a:lnTo>
                  <a:pt x="24853" y="88341"/>
                </a:lnTo>
                <a:lnTo>
                  <a:pt x="26073" y="86690"/>
                </a:lnTo>
                <a:lnTo>
                  <a:pt x="16065" y="76452"/>
                </a:lnTo>
                <a:lnTo>
                  <a:pt x="10926" y="64144"/>
                </a:lnTo>
                <a:lnTo>
                  <a:pt x="9033" y="51975"/>
                </a:lnTo>
                <a:lnTo>
                  <a:pt x="8763" y="42151"/>
                </a:lnTo>
                <a:lnTo>
                  <a:pt x="10406" y="25580"/>
                </a:lnTo>
                <a:lnTo>
                  <a:pt x="14587" y="14324"/>
                </a:lnTo>
                <a:lnTo>
                  <a:pt x="20180" y="6855"/>
                </a:lnTo>
                <a:lnTo>
                  <a:pt x="26060" y="1651"/>
                </a:lnTo>
                <a:lnTo>
                  <a:pt x="2514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24850" y="5712779"/>
            <a:ext cx="32273" cy="57014"/>
          </a:xfrm>
          <a:custGeom>
            <a:avLst/>
            <a:gdLst/>
            <a:ahLst/>
            <a:cxnLst/>
            <a:rect l="l" t="t" r="r" b="b"/>
            <a:pathLst>
              <a:path w="26670" h="88900">
                <a:moveTo>
                  <a:pt x="1231" y="0"/>
                </a:moveTo>
                <a:lnTo>
                  <a:pt x="0" y="1663"/>
                </a:lnTo>
                <a:lnTo>
                  <a:pt x="10009" y="11892"/>
                </a:lnTo>
                <a:lnTo>
                  <a:pt x="15152" y="24191"/>
                </a:lnTo>
                <a:lnTo>
                  <a:pt x="17050" y="36355"/>
                </a:lnTo>
                <a:lnTo>
                  <a:pt x="17322" y="46177"/>
                </a:lnTo>
                <a:lnTo>
                  <a:pt x="15678" y="62755"/>
                </a:lnTo>
                <a:lnTo>
                  <a:pt x="11496" y="74015"/>
                </a:lnTo>
                <a:lnTo>
                  <a:pt x="5899" y="81485"/>
                </a:lnTo>
                <a:lnTo>
                  <a:pt x="12" y="86690"/>
                </a:lnTo>
                <a:lnTo>
                  <a:pt x="927" y="88341"/>
                </a:lnTo>
                <a:lnTo>
                  <a:pt x="11515" y="80127"/>
                </a:lnTo>
                <a:lnTo>
                  <a:pt x="19419" y="70007"/>
                </a:lnTo>
                <a:lnTo>
                  <a:pt x="24363" y="58332"/>
                </a:lnTo>
                <a:lnTo>
                  <a:pt x="26073" y="45453"/>
                </a:lnTo>
                <a:lnTo>
                  <a:pt x="25471" y="35912"/>
                </a:lnTo>
                <a:lnTo>
                  <a:pt x="7137" y="3213"/>
                </a:lnTo>
                <a:lnTo>
                  <a:pt x="123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62534" y="5712323"/>
            <a:ext cx="56093" cy="46426"/>
          </a:xfrm>
          <a:custGeom>
            <a:avLst/>
            <a:gdLst/>
            <a:ahLst/>
            <a:cxnLst/>
            <a:rect l="l" t="t" r="r" b="b"/>
            <a:pathLst>
              <a:path w="46354" h="72390">
                <a:moveTo>
                  <a:pt x="24422" y="0"/>
                </a:moveTo>
                <a:lnTo>
                  <a:pt x="19126" y="1028"/>
                </a:lnTo>
                <a:lnTo>
                  <a:pt x="13931" y="1752"/>
                </a:lnTo>
                <a:lnTo>
                  <a:pt x="8839" y="2374"/>
                </a:lnTo>
                <a:lnTo>
                  <a:pt x="8839" y="4140"/>
                </a:lnTo>
                <a:lnTo>
                  <a:pt x="14744" y="4241"/>
                </a:lnTo>
                <a:lnTo>
                  <a:pt x="15468" y="4762"/>
                </a:lnTo>
                <a:lnTo>
                  <a:pt x="15468" y="8585"/>
                </a:lnTo>
                <a:lnTo>
                  <a:pt x="14554" y="11176"/>
                </a:lnTo>
                <a:lnTo>
                  <a:pt x="13830" y="14071"/>
                </a:lnTo>
                <a:lnTo>
                  <a:pt x="6" y="65925"/>
                </a:lnTo>
                <a:lnTo>
                  <a:pt x="0" y="68643"/>
                </a:lnTo>
                <a:lnTo>
                  <a:pt x="7835" y="71869"/>
                </a:lnTo>
                <a:lnTo>
                  <a:pt x="13233" y="71869"/>
                </a:lnTo>
                <a:lnTo>
                  <a:pt x="22341" y="69481"/>
                </a:lnTo>
                <a:lnTo>
                  <a:pt x="8750" y="69481"/>
                </a:lnTo>
                <a:lnTo>
                  <a:pt x="8771" y="65925"/>
                </a:lnTo>
                <a:lnTo>
                  <a:pt x="10453" y="55852"/>
                </a:lnTo>
                <a:lnTo>
                  <a:pt x="15038" y="44011"/>
                </a:lnTo>
                <a:lnTo>
                  <a:pt x="17726" y="40068"/>
                </a:lnTo>
                <a:lnTo>
                  <a:pt x="14757" y="40068"/>
                </a:lnTo>
                <a:lnTo>
                  <a:pt x="14554" y="39966"/>
                </a:lnTo>
                <a:lnTo>
                  <a:pt x="17327" y="30022"/>
                </a:lnTo>
                <a:lnTo>
                  <a:pt x="20199" y="19032"/>
                </a:lnTo>
                <a:lnTo>
                  <a:pt x="24930" y="508"/>
                </a:lnTo>
                <a:lnTo>
                  <a:pt x="24422" y="0"/>
                </a:lnTo>
                <a:close/>
              </a:path>
              <a:path w="46354" h="72390">
                <a:moveTo>
                  <a:pt x="45808" y="30124"/>
                </a:moveTo>
                <a:lnTo>
                  <a:pt x="36131" y="30124"/>
                </a:lnTo>
                <a:lnTo>
                  <a:pt x="37147" y="35712"/>
                </a:lnTo>
                <a:lnTo>
                  <a:pt x="37160" y="38925"/>
                </a:lnTo>
                <a:lnTo>
                  <a:pt x="35430" y="47368"/>
                </a:lnTo>
                <a:lnTo>
                  <a:pt x="30578" y="57461"/>
                </a:lnTo>
                <a:lnTo>
                  <a:pt x="23112" y="65925"/>
                </a:lnTo>
                <a:lnTo>
                  <a:pt x="13538" y="69481"/>
                </a:lnTo>
                <a:lnTo>
                  <a:pt x="22341" y="69481"/>
                </a:lnTo>
                <a:lnTo>
                  <a:pt x="24897" y="68811"/>
                </a:lnTo>
                <a:lnTo>
                  <a:pt x="35364" y="60858"/>
                </a:lnTo>
                <a:lnTo>
                  <a:pt x="42910" y="49837"/>
                </a:lnTo>
                <a:lnTo>
                  <a:pt x="45808" y="37579"/>
                </a:lnTo>
                <a:lnTo>
                  <a:pt x="45808" y="30124"/>
                </a:lnTo>
                <a:close/>
              </a:path>
              <a:path w="46354" h="72390">
                <a:moveTo>
                  <a:pt x="40817" y="25044"/>
                </a:moveTo>
                <a:lnTo>
                  <a:pt x="24523" y="25044"/>
                </a:lnTo>
                <a:lnTo>
                  <a:pt x="18110" y="34683"/>
                </a:lnTo>
                <a:lnTo>
                  <a:pt x="14757" y="40068"/>
                </a:lnTo>
                <a:lnTo>
                  <a:pt x="17726" y="40068"/>
                </a:lnTo>
                <a:lnTo>
                  <a:pt x="21721" y="34209"/>
                </a:lnTo>
                <a:lnTo>
                  <a:pt x="29717" y="30124"/>
                </a:lnTo>
                <a:lnTo>
                  <a:pt x="45808" y="30124"/>
                </a:lnTo>
                <a:lnTo>
                  <a:pt x="40817" y="2504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99648" y="4988543"/>
            <a:ext cx="86830" cy="53756"/>
          </a:xfrm>
          <a:custGeom>
            <a:avLst/>
            <a:gdLst/>
            <a:ahLst/>
            <a:cxnLst/>
            <a:rect l="l" t="t" r="r" b="b"/>
            <a:pathLst>
              <a:path w="71754" h="83820">
                <a:moveTo>
                  <a:pt x="0" y="0"/>
                </a:moveTo>
                <a:lnTo>
                  <a:pt x="12" y="83616"/>
                </a:lnTo>
                <a:lnTo>
                  <a:pt x="71221" y="41795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91241" y="5098719"/>
            <a:ext cx="97587" cy="51313"/>
          </a:xfrm>
          <a:custGeom>
            <a:avLst/>
            <a:gdLst/>
            <a:ahLst/>
            <a:cxnLst/>
            <a:rect l="l" t="t" r="r" b="b"/>
            <a:pathLst>
              <a:path w="80645" h="80009">
                <a:moveTo>
                  <a:pt x="25145" y="0"/>
                </a:moveTo>
                <a:lnTo>
                  <a:pt x="0" y="79603"/>
                </a:lnTo>
                <a:lnTo>
                  <a:pt x="80365" y="61950"/>
                </a:lnTo>
                <a:lnTo>
                  <a:pt x="25145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662440" y="5547169"/>
            <a:ext cx="98356" cy="50091"/>
          </a:xfrm>
          <a:custGeom>
            <a:avLst/>
            <a:gdLst/>
            <a:ahLst/>
            <a:cxnLst/>
            <a:rect l="l" t="t" r="r" b="b"/>
            <a:pathLst>
              <a:path w="81279" h="78104">
                <a:moveTo>
                  <a:pt x="51638" y="0"/>
                </a:moveTo>
                <a:lnTo>
                  <a:pt x="0" y="65087"/>
                </a:lnTo>
                <a:lnTo>
                  <a:pt x="81241" y="78016"/>
                </a:lnTo>
                <a:lnTo>
                  <a:pt x="51638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943538" y="5450367"/>
            <a:ext cx="92208" cy="53349"/>
          </a:xfrm>
          <a:custGeom>
            <a:avLst/>
            <a:gdLst/>
            <a:ahLst/>
            <a:cxnLst/>
            <a:rect l="l" t="t" r="r" b="b"/>
            <a:pathLst>
              <a:path w="76200" h="83184">
                <a:moveTo>
                  <a:pt x="75590" y="0"/>
                </a:moveTo>
                <a:lnTo>
                  <a:pt x="0" y="32893"/>
                </a:lnTo>
                <a:lnTo>
                  <a:pt x="65798" y="83032"/>
                </a:lnTo>
                <a:lnTo>
                  <a:pt x="7559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5245581" y="2883129"/>
            <a:ext cx="2397418" cy="2046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800">
              <a:latin typeface="Times New Roman"/>
              <a:cs typeface="Times New Roman"/>
            </a:endParaRPr>
          </a:p>
          <a:p>
            <a:pPr marL="561975">
              <a:lnSpc>
                <a:spcPct val="100000"/>
              </a:lnSpc>
            </a:pP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Single-phase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motor.</a:t>
            </a:r>
            <a:endParaRPr sz="8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269710" y="2925238"/>
            <a:ext cx="2365551" cy="11317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258511" y="5789715"/>
            <a:ext cx="521746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36.5</a:t>
            </a:r>
            <a:endParaRPr sz="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84191" y="5789715"/>
            <a:ext cx="521746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36.6</a:t>
            </a:r>
            <a:endParaRPr sz="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430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44951" y="2361042"/>
            <a:ext cx="6071155" cy="1050283"/>
          </a:xfrm>
          <a:custGeom>
            <a:avLst/>
            <a:gdLst/>
            <a:ahLst/>
            <a:cxnLst/>
            <a:rect l="l" t="t" r="r" b="b"/>
            <a:pathLst>
              <a:path w="5017135" h="1637664">
                <a:moveTo>
                  <a:pt x="0" y="0"/>
                </a:moveTo>
                <a:lnTo>
                  <a:pt x="5017008" y="0"/>
                </a:lnTo>
                <a:lnTo>
                  <a:pt x="5017008" y="1637538"/>
                </a:lnTo>
                <a:lnTo>
                  <a:pt x="0" y="1637538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91102" y="3330903"/>
            <a:ext cx="708806" cy="581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42692" y="2401279"/>
            <a:ext cx="2241431" cy="8748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06093" y="2593640"/>
            <a:ext cx="1511420" cy="642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23094" y="2581913"/>
            <a:ext cx="1522190" cy="65438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44951" y="4129705"/>
            <a:ext cx="6071155" cy="977387"/>
          </a:xfrm>
          <a:custGeom>
            <a:avLst/>
            <a:gdLst/>
            <a:ahLst/>
            <a:cxnLst/>
            <a:rect l="l" t="t" r="r" b="b"/>
            <a:pathLst>
              <a:path w="5017135" h="1524000">
                <a:moveTo>
                  <a:pt x="0" y="0"/>
                </a:moveTo>
                <a:lnTo>
                  <a:pt x="5017008" y="0"/>
                </a:lnTo>
                <a:lnTo>
                  <a:pt x="5017008" y="1523873"/>
                </a:lnTo>
                <a:lnTo>
                  <a:pt x="0" y="152387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13755" y="1019415"/>
            <a:ext cx="6116491" cy="159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During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period,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large,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relay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contacts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close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thereby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allowing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spc="-2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spc="-6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flow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usual.</a:t>
            </a:r>
            <a:r>
              <a:rPr sz="1000" spc="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After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up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75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full-load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drops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low  enough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cause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contacts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open.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typical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torque/speed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characteristic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36.7.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seen,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  torque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150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200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full-load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6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8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times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full-load  current. These motors are often used in preference to the costlier capacitor-start motors.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Typical  applications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fans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blowers,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centrifugal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pumps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separators,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washing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machines,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small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machine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tools, duplicating machines and domestic refrigerators and oil burners etc. Commonly available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sizes range from 1/20 to 1/3 h.p. (40 to 250 W) with speeds ranging from 3,450 to 865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36.8,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rotation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reversed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reversing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 connections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(not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both).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purpose,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four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brought  outside the</a:t>
            </a:r>
            <a:r>
              <a:rPr sz="10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frame.</a:t>
            </a:r>
            <a:endParaRPr sz="1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36.9,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connections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reversed.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3755" y="3451805"/>
            <a:ext cx="6116491" cy="6360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3925">
              <a:lnSpc>
                <a:spcPct val="100000"/>
              </a:lnSpc>
              <a:tabLst>
                <a:tab pos="2551430" algn="l"/>
                <a:tab pos="4182110" algn="l"/>
              </a:tabLst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36.7	Fig.</a:t>
            </a:r>
            <a:r>
              <a:rPr sz="8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36.8	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36.9</a:t>
            </a:r>
            <a:endParaRPr sz="800">
              <a:latin typeface="Arial"/>
              <a:cs typeface="Arial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44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regulation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standard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split-phase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nearly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same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3-phase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motors.  Their speed varies about 2 to 5% between no load and full-load. For this reason such motors are  usually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regarded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practically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constant-speed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9123" y="3892037"/>
            <a:ext cx="6094207" cy="266740"/>
          </a:xfrm>
          <a:prstGeom prst="rect">
            <a:avLst/>
          </a:prstGeom>
          <a:solidFill>
            <a:srgbClr val="FEE7DC"/>
          </a:solidFill>
        </p:spPr>
        <p:txBody>
          <a:bodyPr vert="horz" wrap="square" lIns="0" tIns="0" rIns="0" bIns="0" rtlCol="0">
            <a:spAutoFit/>
          </a:bodyPr>
          <a:lstStyle/>
          <a:p>
            <a:pPr marL="228600">
              <a:lnSpc>
                <a:spcPts val="975"/>
              </a:lnSpc>
            </a:pP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Note.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Such motors are sometimes referred to as resistance-start split-phase induction motors in order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endParaRPr sz="900">
              <a:latin typeface="Times New Roman"/>
              <a:cs typeface="Times New Roman"/>
            </a:endParaRPr>
          </a:p>
          <a:p>
            <a:pPr marL="45720">
              <a:lnSpc>
                <a:spcPct val="100000"/>
              </a:lnSpc>
              <a:spcBef>
                <a:spcPts val="45"/>
              </a:spcBef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distinguish them from capacitor-start induction run and capacitor start-and-run motors described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later.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13755" y="5132912"/>
            <a:ext cx="6117259" cy="956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6619">
              <a:lnSpc>
                <a:spcPct val="100000"/>
              </a:lnSpc>
              <a:tabLst>
                <a:tab pos="2524125" algn="l"/>
                <a:tab pos="4151629" algn="l"/>
              </a:tabLst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36.10	Fig.</a:t>
            </a:r>
            <a:r>
              <a:rPr sz="8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36.11	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36.12</a:t>
            </a:r>
            <a:endParaRPr sz="800">
              <a:latin typeface="Arial"/>
              <a:cs typeface="Arial"/>
            </a:endParaRPr>
          </a:p>
          <a:p>
            <a:pPr marL="12700" marR="5080" indent="215900" algn="just">
              <a:lnSpc>
                <a:spcPct val="100000"/>
              </a:lnSpc>
              <a:spcBef>
                <a:spcPts val="32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b="1" spc="-35" dirty="0">
                <a:solidFill>
                  <a:srgbClr val="EC008C"/>
                </a:solidFill>
                <a:latin typeface="Times New Roman"/>
                <a:cs typeface="Times New Roman"/>
              </a:rPr>
              <a:t>Capacitor-start Induction-run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motors.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these motors, the necessary phase difference  between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50" i="1" spc="-6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produced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36.10.</a:t>
            </a:r>
            <a:r>
              <a:rPr sz="1000" spc="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generally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electrolytic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type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usually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mounted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outside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 the motor as a separate unit (Fig.</a:t>
            </a:r>
            <a:r>
              <a:rPr sz="1000" spc="-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36.11).</a:t>
            </a:r>
            <a:endParaRPr sz="1000">
              <a:latin typeface="Times New Roman"/>
              <a:cs typeface="Times New Roman"/>
            </a:endParaRPr>
          </a:p>
          <a:p>
            <a:pPr marL="12700" marR="6350" indent="228600" algn="just">
              <a:lnSpc>
                <a:spcPct val="100000"/>
              </a:lnSpc>
              <a:spcBef>
                <a:spcPts val="21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capacitor is designed for extremely short-duty service and is guaranteed for not more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than  20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periods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operation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hour,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period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exceed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seconds.</a:t>
            </a:r>
            <a:r>
              <a:rPr sz="1000" spc="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reaches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about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65424" y="4171379"/>
            <a:ext cx="1546683" cy="8824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22867" y="4360002"/>
            <a:ext cx="1439288" cy="6059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69250" y="4982003"/>
            <a:ext cx="48409" cy="43982"/>
          </a:xfrm>
          <a:custGeom>
            <a:avLst/>
            <a:gdLst/>
            <a:ahLst/>
            <a:cxnLst/>
            <a:rect l="l" t="t" r="r" b="b"/>
            <a:pathLst>
              <a:path w="40004" h="68579">
                <a:moveTo>
                  <a:pt x="39941" y="0"/>
                </a:moveTo>
                <a:lnTo>
                  <a:pt x="14770" y="12"/>
                </a:lnTo>
                <a:lnTo>
                  <a:pt x="14770" y="1676"/>
                </a:lnTo>
                <a:lnTo>
                  <a:pt x="21907" y="2514"/>
                </a:lnTo>
                <a:lnTo>
                  <a:pt x="21907" y="8051"/>
                </a:lnTo>
                <a:lnTo>
                  <a:pt x="21399" y="10553"/>
                </a:lnTo>
                <a:lnTo>
                  <a:pt x="20789" y="12649"/>
                </a:lnTo>
                <a:lnTo>
                  <a:pt x="8267" y="58800"/>
                </a:lnTo>
                <a:lnTo>
                  <a:pt x="6527" y="65277"/>
                </a:lnTo>
                <a:lnTo>
                  <a:pt x="5003" y="65595"/>
                </a:lnTo>
                <a:lnTo>
                  <a:pt x="0" y="66535"/>
                </a:lnTo>
                <a:lnTo>
                  <a:pt x="0" y="68198"/>
                </a:lnTo>
                <a:lnTo>
                  <a:pt x="24866" y="68198"/>
                </a:lnTo>
                <a:lnTo>
                  <a:pt x="24866" y="66535"/>
                </a:lnTo>
                <a:lnTo>
                  <a:pt x="17945" y="65697"/>
                </a:lnTo>
                <a:lnTo>
                  <a:pt x="17945" y="59855"/>
                </a:lnTo>
                <a:lnTo>
                  <a:pt x="18453" y="57759"/>
                </a:lnTo>
                <a:lnTo>
                  <a:pt x="19062" y="55676"/>
                </a:lnTo>
                <a:lnTo>
                  <a:pt x="31584" y="9410"/>
                </a:lnTo>
                <a:lnTo>
                  <a:pt x="33324" y="2819"/>
                </a:lnTo>
                <a:lnTo>
                  <a:pt x="34950" y="2616"/>
                </a:lnTo>
                <a:lnTo>
                  <a:pt x="39941" y="1676"/>
                </a:lnTo>
                <a:lnTo>
                  <a:pt x="3994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12418" y="5023680"/>
            <a:ext cx="64546" cy="22806"/>
          </a:xfrm>
          <a:custGeom>
            <a:avLst/>
            <a:gdLst/>
            <a:ahLst/>
            <a:cxnLst/>
            <a:rect l="l" t="t" r="r" b="b"/>
            <a:pathLst>
              <a:path w="53339" h="35559">
                <a:moveTo>
                  <a:pt x="50431" y="4076"/>
                </a:moveTo>
                <a:lnTo>
                  <a:pt x="43700" y="4076"/>
                </a:lnTo>
                <a:lnTo>
                  <a:pt x="44386" y="4699"/>
                </a:lnTo>
                <a:lnTo>
                  <a:pt x="44318" y="6197"/>
                </a:lnTo>
                <a:lnTo>
                  <a:pt x="43455" y="10231"/>
                </a:lnTo>
                <a:lnTo>
                  <a:pt x="39360" y="26748"/>
                </a:lnTo>
                <a:lnTo>
                  <a:pt x="38539" y="30861"/>
                </a:lnTo>
                <a:lnTo>
                  <a:pt x="38430" y="35267"/>
                </a:lnTo>
                <a:lnTo>
                  <a:pt x="45923" y="35255"/>
                </a:lnTo>
                <a:lnTo>
                  <a:pt x="49127" y="31572"/>
                </a:lnTo>
                <a:lnTo>
                  <a:pt x="44475" y="31572"/>
                </a:lnTo>
                <a:lnTo>
                  <a:pt x="44318" y="31407"/>
                </a:lnTo>
                <a:lnTo>
                  <a:pt x="44234" y="29997"/>
                </a:lnTo>
                <a:lnTo>
                  <a:pt x="45384" y="25374"/>
                </a:lnTo>
                <a:lnTo>
                  <a:pt x="47367" y="18081"/>
                </a:lnTo>
                <a:lnTo>
                  <a:pt x="49463" y="10084"/>
                </a:lnTo>
                <a:lnTo>
                  <a:pt x="50365" y="5575"/>
                </a:lnTo>
                <a:lnTo>
                  <a:pt x="50431" y="4076"/>
                </a:lnTo>
                <a:close/>
              </a:path>
              <a:path w="53339" h="35559">
                <a:moveTo>
                  <a:pt x="14820" y="12"/>
                </a:moveTo>
                <a:lnTo>
                  <a:pt x="10769" y="876"/>
                </a:lnTo>
                <a:lnTo>
                  <a:pt x="2590" y="2438"/>
                </a:lnTo>
                <a:lnTo>
                  <a:pt x="2590" y="3695"/>
                </a:lnTo>
                <a:lnTo>
                  <a:pt x="6337" y="3695"/>
                </a:lnTo>
                <a:lnTo>
                  <a:pt x="7480" y="3848"/>
                </a:lnTo>
                <a:lnTo>
                  <a:pt x="7413" y="5880"/>
                </a:lnTo>
                <a:lnTo>
                  <a:pt x="6448" y="10231"/>
                </a:lnTo>
                <a:lnTo>
                  <a:pt x="4197" y="18772"/>
                </a:lnTo>
                <a:lnTo>
                  <a:pt x="1683" y="28094"/>
                </a:lnTo>
                <a:lnTo>
                  <a:pt x="0" y="34569"/>
                </a:lnTo>
                <a:lnTo>
                  <a:pt x="5731" y="34556"/>
                </a:lnTo>
                <a:lnTo>
                  <a:pt x="10083" y="19824"/>
                </a:lnTo>
                <a:lnTo>
                  <a:pt x="12588" y="15989"/>
                </a:lnTo>
                <a:lnTo>
                  <a:pt x="10921" y="15989"/>
                </a:lnTo>
                <a:lnTo>
                  <a:pt x="10773" y="15824"/>
                </a:lnTo>
                <a:lnTo>
                  <a:pt x="15049" y="165"/>
                </a:lnTo>
                <a:lnTo>
                  <a:pt x="14820" y="12"/>
                </a:lnTo>
                <a:close/>
              </a:path>
              <a:path w="53339" h="35559">
                <a:moveTo>
                  <a:pt x="32016" y="4076"/>
                </a:moveTo>
                <a:lnTo>
                  <a:pt x="26123" y="4076"/>
                </a:lnTo>
                <a:lnTo>
                  <a:pt x="26123" y="6197"/>
                </a:lnTo>
                <a:lnTo>
                  <a:pt x="25257" y="10231"/>
                </a:lnTo>
                <a:lnTo>
                  <a:pt x="23206" y="18211"/>
                </a:lnTo>
                <a:lnTo>
                  <a:pt x="18872" y="34556"/>
                </a:lnTo>
                <a:lnTo>
                  <a:pt x="24599" y="34556"/>
                </a:lnTo>
                <a:lnTo>
                  <a:pt x="26905" y="25374"/>
                </a:lnTo>
                <a:lnTo>
                  <a:pt x="28117" y="20764"/>
                </a:lnTo>
                <a:lnTo>
                  <a:pt x="31059" y="15989"/>
                </a:lnTo>
                <a:lnTo>
                  <a:pt x="29336" y="15989"/>
                </a:lnTo>
                <a:lnTo>
                  <a:pt x="29184" y="15824"/>
                </a:lnTo>
                <a:lnTo>
                  <a:pt x="30251" y="12700"/>
                </a:lnTo>
                <a:lnTo>
                  <a:pt x="32016" y="6197"/>
                </a:lnTo>
                <a:lnTo>
                  <a:pt x="32016" y="4076"/>
                </a:lnTo>
                <a:close/>
              </a:path>
              <a:path w="53339" h="35559">
                <a:moveTo>
                  <a:pt x="51727" y="25374"/>
                </a:moveTo>
                <a:lnTo>
                  <a:pt x="46837" y="31572"/>
                </a:lnTo>
                <a:lnTo>
                  <a:pt x="49127" y="31572"/>
                </a:lnTo>
                <a:lnTo>
                  <a:pt x="49745" y="30861"/>
                </a:lnTo>
                <a:lnTo>
                  <a:pt x="52870" y="26314"/>
                </a:lnTo>
                <a:lnTo>
                  <a:pt x="51727" y="25374"/>
                </a:lnTo>
                <a:close/>
              </a:path>
              <a:path w="53339" h="35559">
                <a:moveTo>
                  <a:pt x="30403" y="0"/>
                </a:moveTo>
                <a:lnTo>
                  <a:pt x="21081" y="12"/>
                </a:lnTo>
                <a:lnTo>
                  <a:pt x="13220" y="12153"/>
                </a:lnTo>
                <a:lnTo>
                  <a:pt x="10921" y="15989"/>
                </a:lnTo>
                <a:lnTo>
                  <a:pt x="12588" y="15989"/>
                </a:lnTo>
                <a:lnTo>
                  <a:pt x="15201" y="11988"/>
                </a:lnTo>
                <a:lnTo>
                  <a:pt x="21005" y="4076"/>
                </a:lnTo>
                <a:lnTo>
                  <a:pt x="32016" y="4076"/>
                </a:lnTo>
                <a:lnTo>
                  <a:pt x="32016" y="1803"/>
                </a:lnTo>
                <a:lnTo>
                  <a:pt x="30403" y="0"/>
                </a:lnTo>
                <a:close/>
              </a:path>
              <a:path w="53339" h="35559">
                <a:moveTo>
                  <a:pt x="48666" y="0"/>
                </a:moveTo>
                <a:lnTo>
                  <a:pt x="40869" y="12"/>
                </a:lnTo>
                <a:lnTo>
                  <a:pt x="34683" y="6896"/>
                </a:lnTo>
                <a:lnTo>
                  <a:pt x="29336" y="15989"/>
                </a:lnTo>
                <a:lnTo>
                  <a:pt x="31059" y="15989"/>
                </a:lnTo>
                <a:lnTo>
                  <a:pt x="34150" y="10972"/>
                </a:lnTo>
                <a:lnTo>
                  <a:pt x="39649" y="4076"/>
                </a:lnTo>
                <a:lnTo>
                  <a:pt x="50431" y="4076"/>
                </a:lnTo>
                <a:lnTo>
                  <a:pt x="50431" y="2120"/>
                </a:lnTo>
                <a:lnTo>
                  <a:pt x="4866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364331" y="4760153"/>
            <a:ext cx="48409" cy="43982"/>
          </a:xfrm>
          <a:custGeom>
            <a:avLst/>
            <a:gdLst/>
            <a:ahLst/>
            <a:cxnLst/>
            <a:rect l="l" t="t" r="r" b="b"/>
            <a:pathLst>
              <a:path w="40004" h="68579">
                <a:moveTo>
                  <a:pt x="39954" y="0"/>
                </a:moveTo>
                <a:lnTo>
                  <a:pt x="14782" y="12"/>
                </a:lnTo>
                <a:lnTo>
                  <a:pt x="14782" y="1676"/>
                </a:lnTo>
                <a:lnTo>
                  <a:pt x="21920" y="2514"/>
                </a:lnTo>
                <a:lnTo>
                  <a:pt x="21920" y="8051"/>
                </a:lnTo>
                <a:lnTo>
                  <a:pt x="21412" y="10553"/>
                </a:lnTo>
                <a:lnTo>
                  <a:pt x="20802" y="12649"/>
                </a:lnTo>
                <a:lnTo>
                  <a:pt x="8267" y="58801"/>
                </a:lnTo>
                <a:lnTo>
                  <a:pt x="6540" y="65278"/>
                </a:lnTo>
                <a:lnTo>
                  <a:pt x="5016" y="65595"/>
                </a:lnTo>
                <a:lnTo>
                  <a:pt x="0" y="66535"/>
                </a:lnTo>
                <a:lnTo>
                  <a:pt x="0" y="68199"/>
                </a:lnTo>
                <a:lnTo>
                  <a:pt x="24879" y="68199"/>
                </a:lnTo>
                <a:lnTo>
                  <a:pt x="24879" y="66535"/>
                </a:lnTo>
                <a:lnTo>
                  <a:pt x="17945" y="65697"/>
                </a:lnTo>
                <a:lnTo>
                  <a:pt x="17945" y="59855"/>
                </a:lnTo>
                <a:lnTo>
                  <a:pt x="18453" y="57759"/>
                </a:lnTo>
                <a:lnTo>
                  <a:pt x="19075" y="55676"/>
                </a:lnTo>
                <a:lnTo>
                  <a:pt x="31597" y="9398"/>
                </a:lnTo>
                <a:lnTo>
                  <a:pt x="33324" y="2819"/>
                </a:lnTo>
                <a:lnTo>
                  <a:pt x="34950" y="2616"/>
                </a:lnTo>
                <a:lnTo>
                  <a:pt x="39954" y="1676"/>
                </a:lnTo>
                <a:lnTo>
                  <a:pt x="3995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52083" y="4352468"/>
            <a:ext cx="48409" cy="43982"/>
          </a:xfrm>
          <a:custGeom>
            <a:avLst/>
            <a:gdLst/>
            <a:ahLst/>
            <a:cxnLst/>
            <a:rect l="l" t="t" r="r" b="b"/>
            <a:pathLst>
              <a:path w="40004" h="68579">
                <a:moveTo>
                  <a:pt x="39941" y="0"/>
                </a:moveTo>
                <a:lnTo>
                  <a:pt x="14770" y="0"/>
                </a:lnTo>
                <a:lnTo>
                  <a:pt x="14770" y="1676"/>
                </a:lnTo>
                <a:lnTo>
                  <a:pt x="21907" y="2514"/>
                </a:lnTo>
                <a:lnTo>
                  <a:pt x="21907" y="8039"/>
                </a:lnTo>
                <a:lnTo>
                  <a:pt x="21399" y="10553"/>
                </a:lnTo>
                <a:lnTo>
                  <a:pt x="20789" y="12636"/>
                </a:lnTo>
                <a:lnTo>
                  <a:pt x="8267" y="58801"/>
                </a:lnTo>
                <a:lnTo>
                  <a:pt x="6527" y="65278"/>
                </a:lnTo>
                <a:lnTo>
                  <a:pt x="5003" y="65595"/>
                </a:lnTo>
                <a:lnTo>
                  <a:pt x="67" y="66522"/>
                </a:lnTo>
                <a:lnTo>
                  <a:pt x="0" y="68199"/>
                </a:lnTo>
                <a:lnTo>
                  <a:pt x="24866" y="68199"/>
                </a:lnTo>
                <a:lnTo>
                  <a:pt x="24866" y="66522"/>
                </a:lnTo>
                <a:lnTo>
                  <a:pt x="17945" y="65697"/>
                </a:lnTo>
                <a:lnTo>
                  <a:pt x="17945" y="59842"/>
                </a:lnTo>
                <a:lnTo>
                  <a:pt x="18453" y="57759"/>
                </a:lnTo>
                <a:lnTo>
                  <a:pt x="19062" y="55664"/>
                </a:lnTo>
                <a:lnTo>
                  <a:pt x="31584" y="9398"/>
                </a:lnTo>
                <a:lnTo>
                  <a:pt x="33312" y="2819"/>
                </a:lnTo>
                <a:lnTo>
                  <a:pt x="34950" y="2616"/>
                </a:lnTo>
                <a:lnTo>
                  <a:pt x="39941" y="1676"/>
                </a:lnTo>
                <a:lnTo>
                  <a:pt x="3994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95622" y="4394097"/>
            <a:ext cx="33041" cy="23213"/>
          </a:xfrm>
          <a:custGeom>
            <a:avLst/>
            <a:gdLst/>
            <a:ahLst/>
            <a:cxnLst/>
            <a:rect l="l" t="t" r="r" b="b"/>
            <a:pathLst>
              <a:path w="27304" h="36195">
                <a:moveTo>
                  <a:pt x="2755" y="23190"/>
                </a:moveTo>
                <a:lnTo>
                  <a:pt x="1524" y="23190"/>
                </a:lnTo>
                <a:lnTo>
                  <a:pt x="0" y="35648"/>
                </a:lnTo>
                <a:lnTo>
                  <a:pt x="1219" y="35648"/>
                </a:lnTo>
                <a:lnTo>
                  <a:pt x="1676" y="34785"/>
                </a:lnTo>
                <a:lnTo>
                  <a:pt x="1993" y="33997"/>
                </a:lnTo>
                <a:lnTo>
                  <a:pt x="20276" y="33997"/>
                </a:lnTo>
                <a:lnTo>
                  <a:pt x="20869" y="33832"/>
                </a:lnTo>
                <a:lnTo>
                  <a:pt x="4508" y="33832"/>
                </a:lnTo>
                <a:lnTo>
                  <a:pt x="3289" y="26631"/>
                </a:lnTo>
                <a:lnTo>
                  <a:pt x="2755" y="23190"/>
                </a:lnTo>
                <a:close/>
              </a:path>
              <a:path w="27304" h="36195">
                <a:moveTo>
                  <a:pt x="20276" y="33997"/>
                </a:moveTo>
                <a:lnTo>
                  <a:pt x="5270" y="33997"/>
                </a:lnTo>
                <a:lnTo>
                  <a:pt x="8331" y="35496"/>
                </a:lnTo>
                <a:lnTo>
                  <a:pt x="14897" y="35496"/>
                </a:lnTo>
                <a:lnTo>
                  <a:pt x="20276" y="33997"/>
                </a:lnTo>
                <a:close/>
              </a:path>
              <a:path w="27304" h="36195">
                <a:moveTo>
                  <a:pt x="19710" y="76"/>
                </a:moveTo>
                <a:lnTo>
                  <a:pt x="8166" y="76"/>
                </a:lnTo>
                <a:lnTo>
                  <a:pt x="7099" y="6350"/>
                </a:lnTo>
                <a:lnTo>
                  <a:pt x="7099" y="14808"/>
                </a:lnTo>
                <a:lnTo>
                  <a:pt x="16205" y="22326"/>
                </a:lnTo>
                <a:lnTo>
                  <a:pt x="16205" y="30073"/>
                </a:lnTo>
                <a:lnTo>
                  <a:pt x="14973" y="33832"/>
                </a:lnTo>
                <a:lnTo>
                  <a:pt x="20869" y="33832"/>
                </a:lnTo>
                <a:lnTo>
                  <a:pt x="22009" y="33515"/>
                </a:lnTo>
                <a:lnTo>
                  <a:pt x="22009" y="18326"/>
                </a:lnTo>
                <a:lnTo>
                  <a:pt x="12687" y="11353"/>
                </a:lnTo>
                <a:lnTo>
                  <a:pt x="12674" y="2590"/>
                </a:lnTo>
                <a:lnTo>
                  <a:pt x="15125" y="1879"/>
                </a:lnTo>
                <a:lnTo>
                  <a:pt x="26480" y="1879"/>
                </a:lnTo>
                <a:lnTo>
                  <a:pt x="26547" y="1409"/>
                </a:lnTo>
                <a:lnTo>
                  <a:pt x="21234" y="1409"/>
                </a:lnTo>
                <a:lnTo>
                  <a:pt x="19710" y="76"/>
                </a:lnTo>
                <a:close/>
              </a:path>
              <a:path w="27304" h="36195">
                <a:moveTo>
                  <a:pt x="26480" y="1879"/>
                </a:moveTo>
                <a:lnTo>
                  <a:pt x="21767" y="1879"/>
                </a:lnTo>
                <a:lnTo>
                  <a:pt x="23609" y="6426"/>
                </a:lnTo>
                <a:lnTo>
                  <a:pt x="23990" y="10883"/>
                </a:lnTo>
                <a:lnTo>
                  <a:pt x="25209" y="10883"/>
                </a:lnTo>
                <a:lnTo>
                  <a:pt x="26480" y="1879"/>
                </a:lnTo>
                <a:close/>
              </a:path>
              <a:path w="27304" h="36195">
                <a:moveTo>
                  <a:pt x="26746" y="0"/>
                </a:moveTo>
                <a:lnTo>
                  <a:pt x="25666" y="0"/>
                </a:lnTo>
                <a:lnTo>
                  <a:pt x="24828" y="1409"/>
                </a:lnTo>
                <a:lnTo>
                  <a:pt x="26547" y="1409"/>
                </a:lnTo>
                <a:lnTo>
                  <a:pt x="2674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02670" y="4562486"/>
            <a:ext cx="1223297" cy="225614"/>
          </a:xfrm>
          <a:custGeom>
            <a:avLst/>
            <a:gdLst/>
            <a:ahLst/>
            <a:cxnLst/>
            <a:rect l="l" t="t" r="r" b="b"/>
            <a:pathLst>
              <a:path w="1010920" h="351790">
                <a:moveTo>
                  <a:pt x="0" y="0"/>
                </a:moveTo>
                <a:lnTo>
                  <a:pt x="1010512" y="351421"/>
                </a:lnTo>
              </a:path>
            </a:pathLst>
          </a:custGeom>
          <a:ln w="750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102670" y="4416000"/>
            <a:ext cx="274320" cy="146608"/>
          </a:xfrm>
          <a:custGeom>
            <a:avLst/>
            <a:gdLst/>
            <a:ahLst/>
            <a:cxnLst/>
            <a:rect l="l" t="t" r="r" b="b"/>
            <a:pathLst>
              <a:path w="226695" h="228600">
                <a:moveTo>
                  <a:pt x="0" y="228410"/>
                </a:moveTo>
                <a:lnTo>
                  <a:pt x="226468" y="0"/>
                </a:lnTo>
              </a:path>
            </a:pathLst>
          </a:custGeom>
          <a:ln w="7429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02670" y="4562487"/>
            <a:ext cx="950515" cy="381588"/>
          </a:xfrm>
          <a:custGeom>
            <a:avLst/>
            <a:gdLst/>
            <a:ahLst/>
            <a:cxnLst/>
            <a:rect l="l" t="t" r="r" b="b"/>
            <a:pathLst>
              <a:path w="785495" h="594995">
                <a:moveTo>
                  <a:pt x="0" y="0"/>
                </a:moveTo>
                <a:lnTo>
                  <a:pt x="785099" y="594758"/>
                </a:lnTo>
              </a:path>
            </a:pathLst>
          </a:custGeom>
          <a:ln w="74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23345" y="4923897"/>
            <a:ext cx="83756" cy="41946"/>
          </a:xfrm>
          <a:custGeom>
            <a:avLst/>
            <a:gdLst/>
            <a:ahLst/>
            <a:cxnLst/>
            <a:rect l="l" t="t" r="r" b="b"/>
            <a:pathLst>
              <a:path w="69214" h="65404">
                <a:moveTo>
                  <a:pt x="39890" y="0"/>
                </a:moveTo>
                <a:lnTo>
                  <a:pt x="0" y="55333"/>
                </a:lnTo>
                <a:lnTo>
                  <a:pt x="69011" y="64833"/>
                </a:lnTo>
                <a:lnTo>
                  <a:pt x="3989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102668" y="4562448"/>
            <a:ext cx="1398494" cy="0"/>
          </a:xfrm>
          <a:custGeom>
            <a:avLst/>
            <a:gdLst/>
            <a:ahLst/>
            <a:cxnLst/>
            <a:rect l="l" t="t" r="r" b="b"/>
            <a:pathLst>
              <a:path w="1155700">
                <a:moveTo>
                  <a:pt x="0" y="0"/>
                </a:moveTo>
                <a:lnTo>
                  <a:pt x="1155359" y="0"/>
                </a:lnTo>
              </a:path>
            </a:pathLst>
          </a:custGeom>
          <a:ln w="7638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364511" y="4420223"/>
            <a:ext cx="961273" cy="367742"/>
          </a:xfrm>
          <a:custGeom>
            <a:avLst/>
            <a:gdLst/>
            <a:ahLst/>
            <a:cxnLst/>
            <a:rect l="l" t="t" r="r" b="b"/>
            <a:pathLst>
              <a:path w="794385" h="573404">
                <a:moveTo>
                  <a:pt x="0" y="0"/>
                </a:moveTo>
                <a:lnTo>
                  <a:pt x="794128" y="573247"/>
                </a:lnTo>
              </a:path>
            </a:pathLst>
          </a:custGeom>
          <a:ln w="7458">
            <a:solidFill>
              <a:srgbClr val="00AEE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06929" y="4787864"/>
            <a:ext cx="218995" cy="177966"/>
          </a:xfrm>
          <a:custGeom>
            <a:avLst/>
            <a:gdLst/>
            <a:ahLst/>
            <a:cxnLst/>
            <a:rect l="l" t="t" r="r" b="b"/>
            <a:pathLst>
              <a:path w="180975" h="277495">
                <a:moveTo>
                  <a:pt x="0" y="277276"/>
                </a:moveTo>
                <a:lnTo>
                  <a:pt x="180603" y="0"/>
                </a:lnTo>
              </a:path>
            </a:pathLst>
          </a:custGeom>
          <a:ln w="739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51349" y="4489543"/>
            <a:ext cx="79914" cy="126246"/>
          </a:xfrm>
          <a:custGeom>
            <a:avLst/>
            <a:gdLst/>
            <a:ahLst/>
            <a:cxnLst/>
            <a:rect l="l" t="t" r="r" b="b"/>
            <a:pathLst>
              <a:path w="66039" h="196850">
                <a:moveTo>
                  <a:pt x="0" y="0"/>
                </a:moveTo>
                <a:lnTo>
                  <a:pt x="16116" y="16812"/>
                </a:lnTo>
                <a:lnTo>
                  <a:pt x="38169" y="53451"/>
                </a:lnTo>
                <a:lnTo>
                  <a:pt x="57647" y="112471"/>
                </a:lnTo>
                <a:lnTo>
                  <a:pt x="66037" y="196429"/>
                </a:lnTo>
              </a:path>
            </a:pathLst>
          </a:custGeom>
          <a:ln w="7356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90549" y="4611826"/>
            <a:ext cx="81451" cy="40317"/>
          </a:xfrm>
          <a:custGeom>
            <a:avLst/>
            <a:gdLst/>
            <a:ahLst/>
            <a:cxnLst/>
            <a:rect l="l" t="t" r="r" b="b"/>
            <a:pathLst>
              <a:path w="67310" h="62865">
                <a:moveTo>
                  <a:pt x="67106" y="0"/>
                </a:moveTo>
                <a:lnTo>
                  <a:pt x="0" y="12"/>
                </a:lnTo>
                <a:lnTo>
                  <a:pt x="33566" y="62534"/>
                </a:lnTo>
                <a:lnTo>
                  <a:pt x="67106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38736" y="4502796"/>
            <a:ext cx="44567" cy="36245"/>
          </a:xfrm>
          <a:custGeom>
            <a:avLst/>
            <a:gdLst/>
            <a:ahLst/>
            <a:cxnLst/>
            <a:rect l="l" t="t" r="r" b="b"/>
            <a:pathLst>
              <a:path w="36829" h="56515">
                <a:moveTo>
                  <a:pt x="0" y="0"/>
                </a:moveTo>
                <a:lnTo>
                  <a:pt x="9982" y="6297"/>
                </a:lnTo>
                <a:lnTo>
                  <a:pt x="19365" y="13739"/>
                </a:lnTo>
                <a:lnTo>
                  <a:pt x="28236" y="28409"/>
                </a:lnTo>
                <a:lnTo>
                  <a:pt x="36683" y="56389"/>
                </a:lnTo>
              </a:path>
            </a:pathLst>
          </a:custGeom>
          <a:ln w="7392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42001" y="4530377"/>
            <a:ext cx="79146" cy="44390"/>
          </a:xfrm>
          <a:custGeom>
            <a:avLst/>
            <a:gdLst/>
            <a:ahLst/>
            <a:cxnLst/>
            <a:rect l="l" t="t" r="r" b="b"/>
            <a:pathLst>
              <a:path w="65404" h="69215">
                <a:moveTo>
                  <a:pt x="65392" y="0"/>
                </a:moveTo>
                <a:lnTo>
                  <a:pt x="0" y="15481"/>
                </a:lnTo>
                <a:lnTo>
                  <a:pt x="46431" y="68668"/>
                </a:lnTo>
                <a:lnTo>
                  <a:pt x="6539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38776" y="4680608"/>
            <a:ext cx="44567" cy="36245"/>
          </a:xfrm>
          <a:custGeom>
            <a:avLst/>
            <a:gdLst/>
            <a:ahLst/>
            <a:cxnLst/>
            <a:rect l="l" t="t" r="r" b="b"/>
            <a:pathLst>
              <a:path w="36829" h="56515">
                <a:moveTo>
                  <a:pt x="0" y="56396"/>
                </a:moveTo>
                <a:lnTo>
                  <a:pt x="9981" y="50095"/>
                </a:lnTo>
                <a:lnTo>
                  <a:pt x="19363" y="42648"/>
                </a:lnTo>
                <a:lnTo>
                  <a:pt x="28231" y="27976"/>
                </a:lnTo>
                <a:lnTo>
                  <a:pt x="36672" y="0"/>
                </a:lnTo>
              </a:path>
            </a:pathLst>
          </a:custGeom>
          <a:ln w="7392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42047" y="4644698"/>
            <a:ext cx="79146" cy="44390"/>
          </a:xfrm>
          <a:custGeom>
            <a:avLst/>
            <a:gdLst/>
            <a:ahLst/>
            <a:cxnLst/>
            <a:rect l="l" t="t" r="r" b="b"/>
            <a:pathLst>
              <a:path w="65404" h="69215">
                <a:moveTo>
                  <a:pt x="46405" y="0"/>
                </a:moveTo>
                <a:lnTo>
                  <a:pt x="0" y="53200"/>
                </a:lnTo>
                <a:lnTo>
                  <a:pt x="65392" y="68668"/>
                </a:lnTo>
                <a:lnTo>
                  <a:pt x="46405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62165" y="4578171"/>
            <a:ext cx="56862" cy="60272"/>
          </a:xfrm>
          <a:custGeom>
            <a:avLst/>
            <a:gdLst/>
            <a:ahLst/>
            <a:cxnLst/>
            <a:rect l="l" t="t" r="r" b="b"/>
            <a:pathLst>
              <a:path w="46989" h="93979">
                <a:moveTo>
                  <a:pt x="20802" y="0"/>
                </a:moveTo>
                <a:lnTo>
                  <a:pt x="21005" y="17754"/>
                </a:lnTo>
                <a:lnTo>
                  <a:pt x="17436" y="18072"/>
                </a:lnTo>
                <a:lnTo>
                  <a:pt x="9905" y="19431"/>
                </a:lnTo>
                <a:lnTo>
                  <a:pt x="4813" y="28092"/>
                </a:lnTo>
                <a:lnTo>
                  <a:pt x="1503" y="35364"/>
                </a:lnTo>
                <a:lnTo>
                  <a:pt x="26" y="42178"/>
                </a:lnTo>
                <a:lnTo>
                  <a:pt x="0" y="48346"/>
                </a:lnTo>
                <a:lnTo>
                  <a:pt x="1041" y="53682"/>
                </a:lnTo>
                <a:lnTo>
                  <a:pt x="5059" y="62170"/>
                </a:lnTo>
                <a:lnTo>
                  <a:pt x="10262" y="67232"/>
                </a:lnTo>
                <a:lnTo>
                  <a:pt x="16001" y="69986"/>
                </a:lnTo>
                <a:lnTo>
                  <a:pt x="21627" y="71551"/>
                </a:lnTo>
                <a:lnTo>
                  <a:pt x="21831" y="92227"/>
                </a:lnTo>
                <a:lnTo>
                  <a:pt x="25907" y="93484"/>
                </a:lnTo>
                <a:lnTo>
                  <a:pt x="25806" y="71450"/>
                </a:lnTo>
                <a:lnTo>
                  <a:pt x="30086" y="70510"/>
                </a:lnTo>
                <a:lnTo>
                  <a:pt x="38994" y="70510"/>
                </a:lnTo>
                <a:lnTo>
                  <a:pt x="40253" y="67564"/>
                </a:lnTo>
                <a:lnTo>
                  <a:pt x="18973" y="67564"/>
                </a:lnTo>
                <a:lnTo>
                  <a:pt x="15925" y="64325"/>
                </a:lnTo>
                <a:lnTo>
                  <a:pt x="13576" y="60566"/>
                </a:lnTo>
                <a:lnTo>
                  <a:pt x="10603" y="53547"/>
                </a:lnTo>
                <a:lnTo>
                  <a:pt x="9272" y="45440"/>
                </a:lnTo>
                <a:lnTo>
                  <a:pt x="9505" y="37352"/>
                </a:lnTo>
                <a:lnTo>
                  <a:pt x="11226" y="30391"/>
                </a:lnTo>
                <a:lnTo>
                  <a:pt x="14084" y="23291"/>
                </a:lnTo>
                <a:lnTo>
                  <a:pt x="18668" y="22237"/>
                </a:lnTo>
                <a:lnTo>
                  <a:pt x="21005" y="21615"/>
                </a:lnTo>
                <a:lnTo>
                  <a:pt x="38024" y="21615"/>
                </a:lnTo>
                <a:lnTo>
                  <a:pt x="37414" y="20675"/>
                </a:lnTo>
                <a:lnTo>
                  <a:pt x="31699" y="19316"/>
                </a:lnTo>
                <a:lnTo>
                  <a:pt x="25551" y="18072"/>
                </a:lnTo>
                <a:lnTo>
                  <a:pt x="25486" y="17754"/>
                </a:lnTo>
                <a:lnTo>
                  <a:pt x="25387" y="1562"/>
                </a:lnTo>
                <a:lnTo>
                  <a:pt x="20802" y="0"/>
                </a:lnTo>
                <a:close/>
              </a:path>
              <a:path w="46989" h="93979">
                <a:moveTo>
                  <a:pt x="38994" y="70510"/>
                </a:moveTo>
                <a:lnTo>
                  <a:pt x="30086" y="70510"/>
                </a:lnTo>
                <a:lnTo>
                  <a:pt x="38950" y="70612"/>
                </a:lnTo>
                <a:close/>
              </a:path>
              <a:path w="46989" h="93979">
                <a:moveTo>
                  <a:pt x="25488" y="21615"/>
                </a:moveTo>
                <a:lnTo>
                  <a:pt x="21005" y="21615"/>
                </a:lnTo>
                <a:lnTo>
                  <a:pt x="21526" y="67564"/>
                </a:lnTo>
                <a:lnTo>
                  <a:pt x="25806" y="67564"/>
                </a:lnTo>
                <a:lnTo>
                  <a:pt x="25488" y="21615"/>
                </a:lnTo>
                <a:close/>
              </a:path>
              <a:path w="46989" h="93979">
                <a:moveTo>
                  <a:pt x="38024" y="21615"/>
                </a:moveTo>
                <a:lnTo>
                  <a:pt x="25488" y="21615"/>
                </a:lnTo>
                <a:lnTo>
                  <a:pt x="27431" y="23075"/>
                </a:lnTo>
                <a:lnTo>
                  <a:pt x="31813" y="24015"/>
                </a:lnTo>
                <a:lnTo>
                  <a:pt x="35585" y="33096"/>
                </a:lnTo>
                <a:lnTo>
                  <a:pt x="37042" y="38262"/>
                </a:lnTo>
                <a:lnTo>
                  <a:pt x="37712" y="43557"/>
                </a:lnTo>
                <a:lnTo>
                  <a:pt x="37820" y="48346"/>
                </a:lnTo>
                <a:lnTo>
                  <a:pt x="37633" y="53057"/>
                </a:lnTo>
                <a:lnTo>
                  <a:pt x="35483" y="60045"/>
                </a:lnTo>
                <a:lnTo>
                  <a:pt x="32219" y="66205"/>
                </a:lnTo>
                <a:lnTo>
                  <a:pt x="29260" y="67043"/>
                </a:lnTo>
                <a:lnTo>
                  <a:pt x="25806" y="67564"/>
                </a:lnTo>
                <a:lnTo>
                  <a:pt x="40253" y="67564"/>
                </a:lnTo>
                <a:lnTo>
                  <a:pt x="44449" y="57746"/>
                </a:lnTo>
                <a:lnTo>
                  <a:pt x="46405" y="51107"/>
                </a:lnTo>
                <a:lnTo>
                  <a:pt x="46988" y="43557"/>
                </a:lnTo>
                <a:lnTo>
                  <a:pt x="45816" y="35794"/>
                </a:lnTo>
                <a:lnTo>
                  <a:pt x="42506" y="28511"/>
                </a:lnTo>
                <a:lnTo>
                  <a:pt x="38024" y="2161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31106" y="4541926"/>
            <a:ext cx="76072" cy="45204"/>
          </a:xfrm>
          <a:custGeom>
            <a:avLst/>
            <a:gdLst/>
            <a:ahLst/>
            <a:cxnLst/>
            <a:rect l="l" t="t" r="r" b="b"/>
            <a:pathLst>
              <a:path w="62864" h="70484">
                <a:moveTo>
                  <a:pt x="24549" y="0"/>
                </a:moveTo>
                <a:lnTo>
                  <a:pt x="0" y="12"/>
                </a:lnTo>
                <a:lnTo>
                  <a:pt x="0" y="1676"/>
                </a:lnTo>
                <a:lnTo>
                  <a:pt x="5702" y="2412"/>
                </a:lnTo>
                <a:lnTo>
                  <a:pt x="6007" y="2933"/>
                </a:lnTo>
                <a:lnTo>
                  <a:pt x="8071" y="15976"/>
                </a:lnTo>
                <a:lnTo>
                  <a:pt x="16713" y="70103"/>
                </a:lnTo>
                <a:lnTo>
                  <a:pt x="18643" y="70103"/>
                </a:lnTo>
                <a:lnTo>
                  <a:pt x="28105" y="54101"/>
                </a:lnTo>
                <a:lnTo>
                  <a:pt x="23431" y="54101"/>
                </a:lnTo>
                <a:lnTo>
                  <a:pt x="16758" y="8254"/>
                </a:lnTo>
                <a:lnTo>
                  <a:pt x="15989" y="2717"/>
                </a:lnTo>
                <a:lnTo>
                  <a:pt x="19253" y="2298"/>
                </a:lnTo>
                <a:lnTo>
                  <a:pt x="24549" y="1676"/>
                </a:lnTo>
                <a:lnTo>
                  <a:pt x="24549" y="0"/>
                </a:lnTo>
                <a:close/>
              </a:path>
              <a:path w="62864" h="70484">
                <a:moveTo>
                  <a:pt x="62344" y="0"/>
                </a:moveTo>
                <a:lnTo>
                  <a:pt x="43395" y="0"/>
                </a:lnTo>
                <a:lnTo>
                  <a:pt x="43395" y="1676"/>
                </a:lnTo>
                <a:lnTo>
                  <a:pt x="45338" y="1879"/>
                </a:lnTo>
                <a:lnTo>
                  <a:pt x="49809" y="2298"/>
                </a:lnTo>
                <a:lnTo>
                  <a:pt x="49809" y="8254"/>
                </a:lnTo>
                <a:lnTo>
                  <a:pt x="45440" y="15976"/>
                </a:lnTo>
                <a:lnTo>
                  <a:pt x="44513" y="17652"/>
                </a:lnTo>
                <a:lnTo>
                  <a:pt x="23939" y="54101"/>
                </a:lnTo>
                <a:lnTo>
                  <a:pt x="28105" y="54101"/>
                </a:lnTo>
                <a:lnTo>
                  <a:pt x="57251" y="4813"/>
                </a:lnTo>
                <a:lnTo>
                  <a:pt x="59181" y="1676"/>
                </a:lnTo>
                <a:lnTo>
                  <a:pt x="62344" y="1676"/>
                </a:lnTo>
                <a:lnTo>
                  <a:pt x="6234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41357" y="4500086"/>
            <a:ext cx="48409" cy="46426"/>
          </a:xfrm>
          <a:custGeom>
            <a:avLst/>
            <a:gdLst/>
            <a:ahLst/>
            <a:cxnLst/>
            <a:rect l="l" t="t" r="r" b="b"/>
            <a:pathLst>
              <a:path w="40004" h="72390">
                <a:moveTo>
                  <a:pt x="31178" y="0"/>
                </a:moveTo>
                <a:lnTo>
                  <a:pt x="10896" y="12"/>
                </a:lnTo>
                <a:lnTo>
                  <a:pt x="609" y="5651"/>
                </a:lnTo>
                <a:lnTo>
                  <a:pt x="609" y="24650"/>
                </a:lnTo>
                <a:lnTo>
                  <a:pt x="4686" y="28206"/>
                </a:lnTo>
                <a:lnTo>
                  <a:pt x="13246" y="35928"/>
                </a:lnTo>
                <a:lnTo>
                  <a:pt x="4191" y="43040"/>
                </a:lnTo>
                <a:lnTo>
                  <a:pt x="0" y="46278"/>
                </a:lnTo>
                <a:lnTo>
                  <a:pt x="12" y="55359"/>
                </a:lnTo>
                <a:lnTo>
                  <a:pt x="1259" y="61407"/>
                </a:lnTo>
                <a:lnTo>
                  <a:pt x="4951" y="66775"/>
                </a:lnTo>
                <a:lnTo>
                  <a:pt x="11012" y="70616"/>
                </a:lnTo>
                <a:lnTo>
                  <a:pt x="19367" y="72085"/>
                </a:lnTo>
                <a:lnTo>
                  <a:pt x="29671" y="70168"/>
                </a:lnTo>
                <a:lnTo>
                  <a:pt x="31047" y="69138"/>
                </a:lnTo>
                <a:lnTo>
                  <a:pt x="12446" y="69138"/>
                </a:lnTo>
                <a:lnTo>
                  <a:pt x="7747" y="62356"/>
                </a:lnTo>
                <a:lnTo>
                  <a:pt x="7747" y="44805"/>
                </a:lnTo>
                <a:lnTo>
                  <a:pt x="15900" y="38023"/>
                </a:lnTo>
                <a:lnTo>
                  <a:pt x="31242" y="38023"/>
                </a:lnTo>
                <a:lnTo>
                  <a:pt x="23837" y="31864"/>
                </a:lnTo>
                <a:lnTo>
                  <a:pt x="27251" y="29984"/>
                </a:lnTo>
                <a:lnTo>
                  <a:pt x="20891" y="29984"/>
                </a:lnTo>
                <a:lnTo>
                  <a:pt x="8153" y="21628"/>
                </a:lnTo>
                <a:lnTo>
                  <a:pt x="8153" y="8470"/>
                </a:lnTo>
                <a:lnTo>
                  <a:pt x="11404" y="2933"/>
                </a:lnTo>
                <a:lnTo>
                  <a:pt x="33863" y="2933"/>
                </a:lnTo>
                <a:lnTo>
                  <a:pt x="31178" y="0"/>
                </a:lnTo>
                <a:close/>
              </a:path>
              <a:path w="40004" h="72390">
                <a:moveTo>
                  <a:pt x="31242" y="38023"/>
                </a:moveTo>
                <a:lnTo>
                  <a:pt x="15900" y="38023"/>
                </a:lnTo>
                <a:lnTo>
                  <a:pt x="31902" y="49720"/>
                </a:lnTo>
                <a:lnTo>
                  <a:pt x="31902" y="64757"/>
                </a:lnTo>
                <a:lnTo>
                  <a:pt x="27114" y="69138"/>
                </a:lnTo>
                <a:lnTo>
                  <a:pt x="31047" y="69138"/>
                </a:lnTo>
                <a:lnTo>
                  <a:pt x="35845" y="65546"/>
                </a:lnTo>
                <a:lnTo>
                  <a:pt x="38848" y="59906"/>
                </a:lnTo>
                <a:lnTo>
                  <a:pt x="39636" y="54940"/>
                </a:lnTo>
                <a:lnTo>
                  <a:pt x="39089" y="49791"/>
                </a:lnTo>
                <a:lnTo>
                  <a:pt x="36861" y="44535"/>
                </a:lnTo>
                <a:lnTo>
                  <a:pt x="32071" y="38713"/>
                </a:lnTo>
                <a:lnTo>
                  <a:pt x="31242" y="38023"/>
                </a:lnTo>
                <a:close/>
              </a:path>
              <a:path w="40004" h="72390">
                <a:moveTo>
                  <a:pt x="33863" y="2933"/>
                </a:moveTo>
                <a:lnTo>
                  <a:pt x="26898" y="2933"/>
                </a:lnTo>
                <a:lnTo>
                  <a:pt x="30402" y="8470"/>
                </a:lnTo>
                <a:lnTo>
                  <a:pt x="30467" y="23494"/>
                </a:lnTo>
                <a:lnTo>
                  <a:pt x="20891" y="29984"/>
                </a:lnTo>
                <a:lnTo>
                  <a:pt x="27251" y="29984"/>
                </a:lnTo>
                <a:lnTo>
                  <a:pt x="29349" y="28828"/>
                </a:lnTo>
                <a:lnTo>
                  <a:pt x="37490" y="24434"/>
                </a:lnTo>
                <a:lnTo>
                  <a:pt x="37490" y="6896"/>
                </a:lnTo>
                <a:lnTo>
                  <a:pt x="33863" y="293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399063" y="4500086"/>
            <a:ext cx="56093" cy="46426"/>
          </a:xfrm>
          <a:custGeom>
            <a:avLst/>
            <a:gdLst/>
            <a:ahLst/>
            <a:cxnLst/>
            <a:rect l="l" t="t" r="r" b="b"/>
            <a:pathLst>
              <a:path w="46354" h="72390">
                <a:moveTo>
                  <a:pt x="23025" y="0"/>
                </a:moveTo>
                <a:lnTo>
                  <a:pt x="11513" y="3897"/>
                </a:lnTo>
                <a:lnTo>
                  <a:pt x="4478" y="13395"/>
                </a:lnTo>
                <a:lnTo>
                  <a:pt x="959" y="25203"/>
                </a:lnTo>
                <a:lnTo>
                  <a:pt x="0" y="36029"/>
                </a:lnTo>
                <a:lnTo>
                  <a:pt x="961" y="46992"/>
                </a:lnTo>
                <a:lnTo>
                  <a:pt x="4483" y="58789"/>
                </a:lnTo>
                <a:lnTo>
                  <a:pt x="11519" y="68217"/>
                </a:lnTo>
                <a:lnTo>
                  <a:pt x="23025" y="72072"/>
                </a:lnTo>
                <a:lnTo>
                  <a:pt x="31175" y="69341"/>
                </a:lnTo>
                <a:lnTo>
                  <a:pt x="23025" y="69341"/>
                </a:lnTo>
                <a:lnTo>
                  <a:pt x="15452" y="65326"/>
                </a:lnTo>
                <a:lnTo>
                  <a:pt x="11510" y="55857"/>
                </a:lnTo>
                <a:lnTo>
                  <a:pt x="10012" y="44712"/>
                </a:lnTo>
                <a:lnTo>
                  <a:pt x="9778" y="36029"/>
                </a:lnTo>
                <a:lnTo>
                  <a:pt x="10014" y="27829"/>
                </a:lnTo>
                <a:lnTo>
                  <a:pt x="11510" y="16711"/>
                </a:lnTo>
                <a:lnTo>
                  <a:pt x="15452" y="6924"/>
                </a:lnTo>
                <a:lnTo>
                  <a:pt x="23025" y="2717"/>
                </a:lnTo>
                <a:lnTo>
                  <a:pt x="31048" y="2717"/>
                </a:lnTo>
                <a:lnTo>
                  <a:pt x="23025" y="0"/>
                </a:lnTo>
                <a:close/>
              </a:path>
              <a:path w="46354" h="72390">
                <a:moveTo>
                  <a:pt x="31048" y="2717"/>
                </a:moveTo>
                <a:lnTo>
                  <a:pt x="23025" y="2717"/>
                </a:lnTo>
                <a:lnTo>
                  <a:pt x="30590" y="6924"/>
                </a:lnTo>
                <a:lnTo>
                  <a:pt x="34529" y="16711"/>
                </a:lnTo>
                <a:lnTo>
                  <a:pt x="36028" y="27829"/>
                </a:lnTo>
                <a:lnTo>
                  <a:pt x="36271" y="36029"/>
                </a:lnTo>
                <a:lnTo>
                  <a:pt x="36023" y="44803"/>
                </a:lnTo>
                <a:lnTo>
                  <a:pt x="34539" y="55776"/>
                </a:lnTo>
                <a:lnTo>
                  <a:pt x="30597" y="65296"/>
                </a:lnTo>
                <a:lnTo>
                  <a:pt x="23025" y="69341"/>
                </a:lnTo>
                <a:lnTo>
                  <a:pt x="31175" y="69341"/>
                </a:lnTo>
                <a:lnTo>
                  <a:pt x="34530" y="68217"/>
                </a:lnTo>
                <a:lnTo>
                  <a:pt x="41567" y="58789"/>
                </a:lnTo>
                <a:lnTo>
                  <a:pt x="45088" y="46992"/>
                </a:lnTo>
                <a:lnTo>
                  <a:pt x="46050" y="36029"/>
                </a:lnTo>
                <a:lnTo>
                  <a:pt x="45086" y="25197"/>
                </a:lnTo>
                <a:lnTo>
                  <a:pt x="41562" y="13390"/>
                </a:lnTo>
                <a:lnTo>
                  <a:pt x="34525" y="3895"/>
                </a:lnTo>
                <a:lnTo>
                  <a:pt x="31048" y="271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456724" y="4492112"/>
            <a:ext cx="41494" cy="23620"/>
          </a:xfrm>
          <a:custGeom>
            <a:avLst/>
            <a:gdLst/>
            <a:ahLst/>
            <a:cxnLst/>
            <a:rect l="l" t="t" r="r" b="b"/>
            <a:pathLst>
              <a:path w="34289" h="36829">
                <a:moveTo>
                  <a:pt x="26504" y="0"/>
                </a:moveTo>
                <a:lnTo>
                  <a:pt x="6261" y="0"/>
                </a:lnTo>
                <a:lnTo>
                  <a:pt x="0" y="8547"/>
                </a:lnTo>
                <a:lnTo>
                  <a:pt x="0" y="28752"/>
                </a:lnTo>
                <a:lnTo>
                  <a:pt x="6870" y="36830"/>
                </a:lnTo>
                <a:lnTo>
                  <a:pt x="28346" y="36830"/>
                </a:lnTo>
                <a:lnTo>
                  <a:pt x="29429" y="34620"/>
                </a:lnTo>
                <a:lnTo>
                  <a:pt x="8635" y="34620"/>
                </a:lnTo>
                <a:lnTo>
                  <a:pt x="6870" y="20218"/>
                </a:lnTo>
                <a:lnTo>
                  <a:pt x="6870" y="6273"/>
                </a:lnTo>
                <a:lnTo>
                  <a:pt x="11074" y="2197"/>
                </a:lnTo>
                <a:lnTo>
                  <a:pt x="28820" y="2197"/>
                </a:lnTo>
                <a:lnTo>
                  <a:pt x="26504" y="0"/>
                </a:lnTo>
                <a:close/>
              </a:path>
              <a:path w="34289" h="36829">
                <a:moveTo>
                  <a:pt x="28820" y="2197"/>
                </a:moveTo>
                <a:lnTo>
                  <a:pt x="22923" y="2197"/>
                </a:lnTo>
                <a:lnTo>
                  <a:pt x="26809" y="10731"/>
                </a:lnTo>
                <a:lnTo>
                  <a:pt x="26822" y="31648"/>
                </a:lnTo>
                <a:lnTo>
                  <a:pt x="21704" y="34620"/>
                </a:lnTo>
                <a:lnTo>
                  <a:pt x="29429" y="34620"/>
                </a:lnTo>
                <a:lnTo>
                  <a:pt x="33693" y="25920"/>
                </a:lnTo>
                <a:lnTo>
                  <a:pt x="33693" y="6819"/>
                </a:lnTo>
                <a:lnTo>
                  <a:pt x="28820" y="21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301860" y="4413123"/>
            <a:ext cx="81451" cy="45611"/>
          </a:xfrm>
          <a:custGeom>
            <a:avLst/>
            <a:gdLst/>
            <a:ahLst/>
            <a:cxnLst/>
            <a:rect l="l" t="t" r="r" b="b"/>
            <a:pathLst>
              <a:path w="67310" h="71120">
                <a:moveTo>
                  <a:pt x="67081" y="0"/>
                </a:moveTo>
                <a:lnTo>
                  <a:pt x="0" y="22034"/>
                </a:lnTo>
                <a:lnTo>
                  <a:pt x="52158" y="70573"/>
                </a:lnTo>
                <a:lnTo>
                  <a:pt x="67081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426295" y="4538391"/>
            <a:ext cx="74534" cy="46426"/>
          </a:xfrm>
          <a:custGeom>
            <a:avLst/>
            <a:gdLst/>
            <a:ahLst/>
            <a:cxnLst/>
            <a:rect l="l" t="t" r="r" b="b"/>
            <a:pathLst>
              <a:path w="61595" h="72390">
                <a:moveTo>
                  <a:pt x="0" y="0"/>
                </a:moveTo>
                <a:lnTo>
                  <a:pt x="12" y="72212"/>
                </a:lnTo>
                <a:lnTo>
                  <a:pt x="61010" y="36106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022469" y="4923596"/>
            <a:ext cx="84524" cy="43575"/>
          </a:xfrm>
          <a:custGeom>
            <a:avLst/>
            <a:gdLst/>
            <a:ahLst/>
            <a:cxnLst/>
            <a:rect l="l" t="t" r="r" b="b"/>
            <a:pathLst>
              <a:path w="69850" h="67945">
                <a:moveTo>
                  <a:pt x="44881" y="0"/>
                </a:moveTo>
                <a:lnTo>
                  <a:pt x="0" y="55651"/>
                </a:lnTo>
                <a:lnTo>
                  <a:pt x="69456" y="67678"/>
                </a:lnTo>
                <a:lnTo>
                  <a:pt x="44881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248118" y="4787837"/>
            <a:ext cx="76072" cy="46426"/>
          </a:xfrm>
          <a:custGeom>
            <a:avLst/>
            <a:gdLst/>
            <a:ahLst/>
            <a:cxnLst/>
            <a:rect l="l" t="t" r="r" b="b"/>
            <a:pathLst>
              <a:path w="62864" h="72390">
                <a:moveTo>
                  <a:pt x="62636" y="0"/>
                </a:moveTo>
                <a:lnTo>
                  <a:pt x="0" y="33032"/>
                </a:lnTo>
                <a:lnTo>
                  <a:pt x="59232" y="72123"/>
                </a:lnTo>
                <a:lnTo>
                  <a:pt x="62636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235869" y="4757000"/>
            <a:ext cx="82988" cy="44390"/>
          </a:xfrm>
          <a:custGeom>
            <a:avLst/>
            <a:gdLst/>
            <a:ahLst/>
            <a:cxnLst/>
            <a:rect l="l" t="t" r="r" b="b"/>
            <a:pathLst>
              <a:path w="68579" h="69215">
                <a:moveTo>
                  <a:pt x="20142" y="0"/>
                </a:moveTo>
                <a:lnTo>
                  <a:pt x="0" y="69202"/>
                </a:lnTo>
                <a:lnTo>
                  <a:pt x="68529" y="52476"/>
                </a:lnTo>
                <a:lnTo>
                  <a:pt x="2014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243969" y="4746404"/>
            <a:ext cx="85293" cy="41946"/>
          </a:xfrm>
          <a:custGeom>
            <a:avLst/>
            <a:gdLst/>
            <a:ahLst/>
            <a:cxnLst/>
            <a:rect l="l" t="t" r="r" b="b"/>
            <a:pathLst>
              <a:path w="70485" h="65404">
                <a:moveTo>
                  <a:pt x="39712" y="0"/>
                </a:moveTo>
                <a:lnTo>
                  <a:pt x="0" y="59639"/>
                </a:lnTo>
                <a:lnTo>
                  <a:pt x="70243" y="65074"/>
                </a:lnTo>
                <a:lnTo>
                  <a:pt x="3971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6249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On-screen Show (4:3)</PresentationFormat>
  <Paragraphs>119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First Course of Special Machine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Course of Special Machine </dc:title>
  <dc:creator>DR.Ahmed Saker 2o1O</dc:creator>
  <cp:lastModifiedBy>DR.Ahmed Saker 2o1O</cp:lastModifiedBy>
  <cp:revision>1</cp:revision>
  <dcterms:created xsi:type="dcterms:W3CDTF">2018-12-18T06:56:03Z</dcterms:created>
  <dcterms:modified xsi:type="dcterms:W3CDTF">2018-12-18T06:56:25Z</dcterms:modified>
</cp:coreProperties>
</file>